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86" r:id="rId2"/>
    <p:sldMasterId id="2147483763" r:id="rId3"/>
    <p:sldMasterId id="2147483778" r:id="rId4"/>
    <p:sldMasterId id="2147483788" r:id="rId5"/>
  </p:sldMasterIdLst>
  <p:notesMasterIdLst>
    <p:notesMasterId r:id="rId40"/>
  </p:notesMasterIdLst>
  <p:handoutMasterIdLst>
    <p:handoutMasterId r:id="rId41"/>
  </p:handoutMasterIdLst>
  <p:sldIdLst>
    <p:sldId id="334" r:id="rId6"/>
    <p:sldId id="332" r:id="rId7"/>
    <p:sldId id="337" r:id="rId8"/>
    <p:sldId id="328" r:id="rId9"/>
    <p:sldId id="345" r:id="rId10"/>
    <p:sldId id="346" r:id="rId11"/>
    <p:sldId id="347" r:id="rId12"/>
    <p:sldId id="296" r:id="rId13"/>
    <p:sldId id="297" r:id="rId14"/>
    <p:sldId id="307" r:id="rId15"/>
    <p:sldId id="308" r:id="rId16"/>
    <p:sldId id="310" r:id="rId17"/>
    <p:sldId id="313" r:id="rId18"/>
    <p:sldId id="300" r:id="rId19"/>
    <p:sldId id="335" r:id="rId20"/>
    <p:sldId id="316" r:id="rId21"/>
    <p:sldId id="325" r:id="rId22"/>
    <p:sldId id="317" r:id="rId23"/>
    <p:sldId id="326" r:id="rId24"/>
    <p:sldId id="330" r:id="rId25"/>
    <p:sldId id="331" r:id="rId26"/>
    <p:sldId id="306" r:id="rId27"/>
    <p:sldId id="314" r:id="rId28"/>
    <p:sldId id="268" r:id="rId29"/>
    <p:sldId id="323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8" r:id="rId38"/>
    <p:sldId id="349" r:id="rId39"/>
  </p:sldIdLst>
  <p:sldSz cx="9144000" cy="5143500" type="screen16x9"/>
  <p:notesSz cx="6858000" cy="9947275"/>
  <p:defaultTextStyle>
    <a:defPPr>
      <a:defRPr lang="ru-RU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CE292"/>
    <a:srgbClr val="FFFF66"/>
    <a:srgbClr val="006600"/>
    <a:srgbClr val="9933FF"/>
    <a:srgbClr val="7FFB9D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816" y="-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97921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3852" y="0"/>
            <a:ext cx="2972547" cy="497921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>
              <a:defRPr sz="1200"/>
            </a:lvl1pPr>
          </a:lstStyle>
          <a:p>
            <a:fld id="{153D5A6A-7F9A-4A6B-B7FF-652014DEB751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9354"/>
            <a:ext cx="2972547" cy="497921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3852" y="9449354"/>
            <a:ext cx="2972547" cy="497921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>
              <a:defRPr sz="1200"/>
            </a:lvl1pPr>
          </a:lstStyle>
          <a:p>
            <a:fld id="{9F9D2AEF-6717-44DA-951E-6B71FAF18C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126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91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>
              <a:defRPr sz="1200"/>
            </a:lvl1pPr>
          </a:lstStyle>
          <a:p>
            <a:fld id="{5CF6C98B-BD66-4B91-8251-AE723E5F9BCB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9" tIns="45939" rIns="91879" bIns="4593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87125"/>
            <a:ext cx="5486400" cy="3916740"/>
          </a:xfrm>
          <a:prstGeom prst="rect">
            <a:avLst/>
          </a:prstGeom>
        </p:spPr>
        <p:txBody>
          <a:bodyPr vert="horz" lIns="91879" tIns="45939" rIns="91879" bIns="4593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6"/>
            <a:ext cx="2971800" cy="499090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48186"/>
            <a:ext cx="2971800" cy="499090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>
              <a:defRPr sz="1200"/>
            </a:lvl1pPr>
          </a:lstStyle>
          <a:p>
            <a:fld id="{D56F41F8-9014-4B51-92ED-1532D9786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422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6088" y="1244600"/>
            <a:ext cx="5965825" cy="3355975"/>
          </a:xfrm>
          <a:ln/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6516" indent="-287122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8486" indent="-229697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7881" indent="-229697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7276" indent="-229697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26670" indent="-229697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86065" indent="-229697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45459" indent="-229697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04854" indent="-229697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DCE0D24-3DF5-490B-B84D-BC7E5F485CE6}" type="slidenum">
              <a:rPr lang="ru-RU" altLang="ru-RU" sz="1200" b="0">
                <a:solidFill>
                  <a:prstClr val="black"/>
                </a:solidFill>
              </a:rPr>
              <a:pPr/>
              <a:t>8</a:t>
            </a:fld>
            <a:endParaRPr lang="ru-RU" altLang="ru-RU" sz="1200" b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1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9213" y="747713"/>
            <a:ext cx="6629400" cy="37290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415CF-AABE-4753-9F77-0F37BA38C57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07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DINPro-Black"/>
                <a:cs typeface="DINPro-Black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DINPro-Light"/>
                <a:cs typeface="DINPro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DINPro-Regular" pitchFamily="50" charset="0"/>
              </a:defRPr>
            </a:lvl1pPr>
          </a:lstStyle>
          <a:p>
            <a:fld id="{CD3C0AC7-ED65-47B2-91A0-26D48995490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Дата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678BB7B-98A7-4ED3-8A5B-A21BB411752A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  <p:sp>
        <p:nvSpPr>
          <p:cNvPr id="6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678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DINPro-Black"/>
                <a:cs typeface="DINPro-Black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DINPro-Light"/>
                <a:cs typeface="DINPro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DINPro-Regular" pitchFamily="50" charset="0"/>
              </a:defRPr>
            </a:lvl1pPr>
          </a:lstStyle>
          <a:p>
            <a:fld id="{3A11A9A8-8791-49AE-9493-2113FAF6E08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Дата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901E3B-B47F-410D-BABC-591F63A3FDB9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  <p:sp>
        <p:nvSpPr>
          <p:cNvPr id="6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255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465BB8-EAB1-4910-A819-43B701D46B80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A05EC-1AC3-423D-811F-3E84376E5E3A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0949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rgbClr val="000000"/>
                </a:solidFill>
                <a:latin typeface="DINPro-Black"/>
                <a:cs typeface="DINPro-Black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>
                    <a:tint val="75000"/>
                  </a:schemeClr>
                </a:solidFill>
                <a:latin typeface="DINPro-Light"/>
                <a:cs typeface="DINPro-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2ED791-52C1-4A06-8E26-74E3EED35984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DBFB3-FC00-49F1-9E27-D29CE6B3D11C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4754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AA849A-73D0-4A8A-91E8-1C52AB592C3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46D13-4636-4A9A-976A-8A43DF8A304E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1610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C0CA35-1BF0-457D-86D2-FF6DC251F19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E139E-3A61-4B8B-BC80-FFB1A074659D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2159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6E50F2-6B1E-4A3B-88E0-201C74988EC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9F420-8C25-4481-9196-A2BC8BE3777E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6479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48DDB7-44F0-4BA2-984B-E42408DF5B78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4E6BE-D43F-46B9-8619-E842E7A4A453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839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B7A9788-2F13-474D-B7AA-778A49C78D3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996D3-97A3-401D-9A81-7A79532B9E23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9344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588B81-BE91-4B88-8AE8-E27512048764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F8932-40B1-477C-B589-CC5D0B6BD684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9122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D0F4B38-79A3-4A76-9BB1-D06E7564AC12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Aft>
                <a:spcPct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7CBA2-5F7E-425B-A6E9-2598EF157A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897841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DF171C-4D69-40D6-BEA7-76C1854BEE6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0F3B8-F422-4230-9B0A-8DDC1FB45295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1526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81CAE16C-52E3-415B-B94C-3D671D1C5EBB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Aft>
                <a:spcPct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2DBCB-6E8B-42E3-8689-936715969E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435750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D6416C9-693A-432E-BCAE-22E3708730ED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Aft>
                <a:spcPct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4BDD5-4DF8-48CE-A33A-E3EB569CD6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664701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DA0163AE-C9F8-42D7-8058-B159B6E65CB3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Aft>
                <a:spcPct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D5C35-D77C-402F-9565-670385918C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791374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61B85E44-58A3-4B64-8FDB-11C21AD3B03B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Aft>
                <a:spcPct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38DD86-F184-4398-8BCF-229C32BB19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896156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D9EFFB9-B639-42DE-A53C-30CDDB7049CC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Aft>
                <a:spcPct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DA172-F433-4E63-B64A-CC942A95E8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444976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8FED9B50-E26E-4045-A7C7-43B312299C15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Aft>
                <a:spcPct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679BD6-2CDC-46E5-9E1C-178FBA5DFC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83005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9FCEB08C-43B4-4671-B3BC-47EE05C51CC7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Aft>
                <a:spcPct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C7299-D254-44FB-B374-AF09967733A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222183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46D64BDD-A3F8-4D98-8781-F579806B2DB8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Aft>
                <a:spcPct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3AF92C-33ED-486F-AED6-567438E425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807757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B767435F-CCDF-49EC-AEA7-0C53A3B8DB37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Aft>
                <a:spcPct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8FDEC-E5FE-477E-A5D9-14FB807F90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785628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C35B4BD-4555-4DF6-BD34-90167CD6522A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Aft>
                <a:spcPct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13399-1D29-42B6-BF72-8F30FD74EC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70563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rgbClr val="000000"/>
                </a:solidFill>
                <a:latin typeface="DINPro-Black"/>
                <a:cs typeface="DINPro-Black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>
                    <a:tint val="75000"/>
                  </a:schemeClr>
                </a:solidFill>
                <a:latin typeface="DINPro-Light"/>
                <a:cs typeface="DINPro-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4297AA-F732-42DF-96A8-8B26FC0799D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18F4C-E6C2-41A6-BEEC-BD4125FD38D5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0557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00151"/>
            <a:ext cx="4038600" cy="16394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394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2953943"/>
            <a:ext cx="4038600" cy="16406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2953943"/>
            <a:ext cx="4038600" cy="16406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E0692B70-19D3-4275-BAE8-23E43BF55B2F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Aft>
                <a:spcPct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14361-93BA-43CA-8C0D-ACCD50829C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846175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00153"/>
            <a:ext cx="8229600" cy="3394472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90563231-D81F-4351-97A5-74A45DF837A1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Aft>
                <a:spcPct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45280-B297-4145-84D2-5A45CB83957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889535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200153"/>
            <a:ext cx="8229600" cy="3394472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44ADB206-85A8-4005-BBAB-5BFA91C57551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Aft>
                <a:spcPct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F9D6AA-863F-4718-BFB4-FC3DB85744E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100942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DINPro-Black"/>
                <a:cs typeface="DINPro-Black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DINPro-Light"/>
                <a:cs typeface="DINPro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DINPro-Regular" pitchFamily="50" charset="0"/>
              </a:defRPr>
            </a:lvl1pPr>
          </a:lstStyle>
          <a:p>
            <a:fld id="{3A11A9A8-8791-49AE-9493-2113FAF6E08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Дата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901E3B-B47F-410D-BABC-591F63A3FDB9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  <p:sp>
        <p:nvSpPr>
          <p:cNvPr id="6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96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465BB8-EAB1-4910-A819-43B701D46B80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A05EC-1AC3-423D-811F-3E84376E5E3A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85497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rgbClr val="000000"/>
                </a:solidFill>
                <a:latin typeface="DINPro-Black"/>
                <a:cs typeface="DINPro-Black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>
                    <a:tint val="75000"/>
                  </a:schemeClr>
                </a:solidFill>
                <a:latin typeface="DINPro-Light"/>
                <a:cs typeface="DINPro-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2ED791-52C1-4A06-8E26-74E3EED35984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DBFB3-FC00-49F1-9E27-D29CE6B3D11C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91109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AA849A-73D0-4A8A-91E8-1C52AB592C3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46D13-4636-4A9A-976A-8A43DF8A304E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55967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C0CA35-1BF0-457D-86D2-FF6DC251F19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E139E-3A61-4B8B-BC80-FFB1A074659D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60619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6E50F2-6B1E-4A3B-88E0-201C74988EC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9F420-8C25-4481-9196-A2BC8BE3777E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35473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48DDB7-44F0-4BA2-984B-E42408DF5B78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4E6BE-D43F-46B9-8619-E842E7A4A453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8505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C279933-E300-4CD4-9C34-98EA1ADAC513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1E213-C963-453C-BE55-23E05165F2B8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87293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B7A9788-2F13-474D-B7AA-778A49C78D3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996D3-97A3-401D-9A81-7A79532B9E23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08773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588B81-BE91-4B88-8AE8-E27512048764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F8932-40B1-477C-B589-CC5D0B6BD684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49665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2FA51-995E-49B2-83CA-8120BBC27C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1353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CDCF6-5F81-4C11-ADE3-9D53B355A00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00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951FF-3EA9-4AB3-A60D-3E6C6B81C20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9842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6C011-5B84-4DA6-A7AB-6D637D0029E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3133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DDA11-BD5B-45C7-9D54-3C9839D17BF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513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8B0E6-1C44-4B07-AFA9-680BAE395ED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8578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D7FD2-52DA-4571-A0E7-B45DD84D3BD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07812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19EDD-F381-44DE-AEDF-BFDBF8CCDB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68802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A81322-82FC-4CC1-B401-41F1B9D14BE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B53DC-32BE-439D-A6A3-279442F5BA63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14200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3482D-4FB9-445A-911C-BB426594DD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0154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32881-5158-4F86-8704-5F922F840BE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3668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1B9D5-CDE3-42FD-AF2A-2B262A8C67B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8653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CFC2F-7B0B-4A0D-87FE-5EA6EF51AE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3120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7766D-5052-427B-94B3-C9BEFF554ED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7015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AB9CB-F13D-424B-BE88-4F2D000AA8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1298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754BA-274C-4644-B4CF-72320DBA02B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8129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9BA082-CD12-45C2-BC44-30D60280D158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A7EF2-0198-497A-A3E9-A0BF05375442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605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493C32-578C-466E-8B12-9BCD59BC58C0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A384A-673F-441C-A0F0-4791FD5A6B65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4205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32B450-9C5E-4CB7-B13F-A04A5E59EF4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2D4A4-A2A6-4C5D-80FC-A9DE88425F67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8732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B32D6BA-FC3D-4CE7-BB7F-3C140DFD194C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AA7BE-9788-4C51-9066-D24142406356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5706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2"/>
            <a:ext cx="9144000" cy="11461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/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9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97838" y="4767272"/>
            <a:ext cx="588962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DINPro-Light" pitchFamily="50" charset="0"/>
              </a:defRPr>
            </a:lvl1pPr>
          </a:lstStyle>
          <a:p>
            <a:fld id="{473B6B4C-EE64-45AD-B36F-62045EC9EB1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7839093" y="4579947"/>
            <a:ext cx="847725" cy="98425"/>
          </a:xfrm>
          <a:prstGeom prst="rect">
            <a:avLst/>
          </a:prstGeom>
          <a:solidFill>
            <a:srgbClr val="CE20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/>
          </a:p>
        </p:txBody>
      </p:sp>
      <p:pic>
        <p:nvPicPr>
          <p:cNvPr id="1031" name="Изображение 1" descr="logo_withtext.psd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4441826"/>
            <a:ext cx="7366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2220913" y="4767272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INPro-Light"/>
                <a:ea typeface="Arial" charset="0"/>
                <a:cs typeface="DINPro-Ligh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>
          <a:xfrm>
            <a:off x="1146185" y="4767272"/>
            <a:ext cx="1020763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DINPro-Light" pitchFamily="50" charset="0"/>
              </a:defRPr>
            </a:lvl1pPr>
          </a:lstStyle>
          <a:p>
            <a:pPr>
              <a:defRPr/>
            </a:pPr>
            <a:fld id="{E3AABCB0-76D7-4265-9965-848963E8D488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3600" kern="1200">
          <a:solidFill>
            <a:srgbClr val="FFFFFF"/>
          </a:solidFill>
          <a:latin typeface="DINPro-Black"/>
          <a:ea typeface="Arial" charset="0"/>
          <a:cs typeface="DINPro-Black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FFFFFF"/>
          </a:solidFill>
          <a:latin typeface="DINPro-Black" pitchFamily="50" charset="0"/>
          <a:ea typeface="Arial" charset="0"/>
          <a:cs typeface="DINPro-Black" pitchFamily="50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FFFFFF"/>
          </a:solidFill>
          <a:latin typeface="DINPro-Black" pitchFamily="50" charset="0"/>
          <a:ea typeface="Arial" charset="0"/>
          <a:cs typeface="DINPro-Black" pitchFamily="50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FFFFFF"/>
          </a:solidFill>
          <a:latin typeface="DINPro-Black" pitchFamily="50" charset="0"/>
          <a:ea typeface="Arial" charset="0"/>
          <a:cs typeface="DINPro-Black" pitchFamily="50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FFFFFF"/>
          </a:solidFill>
          <a:latin typeface="DINPro-Black" pitchFamily="50" charset="0"/>
          <a:ea typeface="Arial" charset="0"/>
          <a:cs typeface="DINPro-Black" pitchFamily="50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DINPro-Regular"/>
          <a:ea typeface="Arial" charset="0"/>
          <a:cs typeface="DINPro-Regular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DINPro-Regular"/>
          <a:ea typeface="Arial" charset="0"/>
          <a:cs typeface="DINPro-Regular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DINPro-Regular"/>
          <a:ea typeface="Arial" charset="0"/>
          <a:cs typeface="DINPro-Regular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DINPro-Regular"/>
          <a:ea typeface="Arial" charset="0"/>
          <a:cs typeface="DINPro-Regular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DINPro-Regular"/>
          <a:ea typeface="Arial" charset="0"/>
          <a:cs typeface="DINPro-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2"/>
            <a:ext cx="9144000" cy="1146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/>
          </a:p>
        </p:txBody>
      </p:sp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2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9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97838" y="4767272"/>
            <a:ext cx="588962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DINPro-Light" pitchFamily="50" charset="0"/>
              </a:defRPr>
            </a:lvl1pPr>
          </a:lstStyle>
          <a:p>
            <a:fld id="{290E7498-F070-400B-85D7-428409059C1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7839093" y="4579947"/>
            <a:ext cx="847725" cy="98425"/>
          </a:xfrm>
          <a:prstGeom prst="rect">
            <a:avLst/>
          </a:prstGeom>
          <a:solidFill>
            <a:srgbClr val="F0E3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/>
          </a:p>
        </p:txBody>
      </p:sp>
      <p:pic>
        <p:nvPicPr>
          <p:cNvPr id="2055" name="Изображение 1" descr="logo_withtext.psd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4441826"/>
            <a:ext cx="7366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2220913" y="4767272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INPro-Light"/>
                <a:ea typeface="Arial" charset="0"/>
                <a:cs typeface="DINPro-Ligh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>
          <a:xfrm>
            <a:off x="1146185" y="4767272"/>
            <a:ext cx="1020763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DINPro-Light" pitchFamily="50" charset="0"/>
              </a:defRPr>
            </a:lvl1pPr>
          </a:lstStyle>
          <a:p>
            <a:pPr>
              <a:defRPr/>
            </a:pPr>
            <a:fld id="{089C040B-D0BA-4474-B0B1-FAC06470EB83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3600" kern="1200">
          <a:solidFill>
            <a:srgbClr val="000000"/>
          </a:solidFill>
          <a:latin typeface="DINPro-Black"/>
          <a:ea typeface="Arial" charset="0"/>
          <a:cs typeface="DINPro-Black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0000"/>
          </a:solidFill>
          <a:latin typeface="DINPro-Black" pitchFamily="50" charset="0"/>
          <a:ea typeface="Arial" charset="0"/>
          <a:cs typeface="DINPro-Black" pitchFamily="50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0000"/>
          </a:solidFill>
          <a:latin typeface="DINPro-Black" pitchFamily="50" charset="0"/>
          <a:ea typeface="Arial" charset="0"/>
          <a:cs typeface="DINPro-Black" pitchFamily="50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0000"/>
          </a:solidFill>
          <a:latin typeface="DINPro-Black" pitchFamily="50" charset="0"/>
          <a:ea typeface="Arial" charset="0"/>
          <a:cs typeface="DINPro-Black" pitchFamily="50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0000"/>
          </a:solidFill>
          <a:latin typeface="DINPro-Black" pitchFamily="50" charset="0"/>
          <a:ea typeface="Arial" charset="0"/>
          <a:cs typeface="DINPro-Black" pitchFamily="50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DINPro-Regular"/>
          <a:ea typeface="Arial" charset="0"/>
          <a:cs typeface="DINPro-Regular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DINPro-Regular"/>
          <a:ea typeface="Arial" charset="0"/>
          <a:cs typeface="DINPro-Regular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DINPro-Regular"/>
          <a:ea typeface="Arial" charset="0"/>
          <a:cs typeface="DINPro-Regular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DINPro-Regular"/>
          <a:ea typeface="Arial" charset="0"/>
          <a:cs typeface="DINPro-Regular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DINPro-Regular"/>
          <a:ea typeface="Arial" charset="0"/>
          <a:cs typeface="DINPro-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B4E6CD"/>
            </a:gs>
            <a:gs pos="50000">
              <a:schemeClr val="bg1"/>
            </a:gs>
            <a:gs pos="100000">
              <a:srgbClr val="B4E6CD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ct val="0"/>
              </a:spcBef>
              <a:spcAft>
                <a:spcPts val="0"/>
              </a:spcAft>
              <a:defRPr sz="1050" b="0" smtClean="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defTabSz="685800">
              <a:defRPr/>
            </a:pPr>
            <a:fld id="{EC4AA3B8-5EFB-4780-827D-7947551B2060}" type="datetimeFigureOut">
              <a:rPr kumimoji="0" lang="ru-RU" smtClean="0"/>
              <a:pPr defTabSz="685800">
                <a:defRPr/>
              </a:pPr>
              <a:t>07.02.2017</a:t>
            </a:fld>
            <a:endParaRPr kumimoji="0"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ct val="0"/>
              </a:spcBef>
              <a:spcAft>
                <a:spcPts val="0"/>
              </a:spcAft>
              <a:defRPr sz="1050" b="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defTabSz="685800">
              <a:defRPr/>
            </a:pPr>
            <a:endParaRPr kumimoji="0"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>
                <a:solidFill>
                  <a:srgbClr val="000000"/>
                </a:solidFill>
              </a:defRPr>
            </a:lvl1pPr>
          </a:lstStyle>
          <a:p>
            <a:pPr defTabSz="685800"/>
            <a:fld id="{7EDAEDA1-4714-4DD8-8006-27475F3B5EDC}" type="slidenum">
              <a:rPr kumimoji="0" lang="ru-RU" altLang="ru-RU" smtClean="0">
                <a:latin typeface="Arial" panose="020B0604020202020204" pitchFamily="34" charset="0"/>
              </a:rPr>
              <a:pPr defTabSz="685800"/>
              <a:t>‹#›</a:t>
            </a:fld>
            <a:endParaRPr kumimoji="0"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22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  <p:transition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1"/>
            <a:ext cx="9144000" cy="1146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>
              <a:solidFill>
                <a:prstClr val="white"/>
              </a:solidFill>
            </a:endParaRPr>
          </a:p>
        </p:txBody>
      </p:sp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2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97838" y="4767264"/>
            <a:ext cx="588962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DINPro-Light" pitchFamily="50" charset="0"/>
              </a:defRPr>
            </a:lvl1pPr>
          </a:lstStyle>
          <a:p>
            <a:fld id="{290E7498-F070-400B-85D7-428409059C1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7839077" y="4579939"/>
            <a:ext cx="847725" cy="98425"/>
          </a:xfrm>
          <a:prstGeom prst="rect">
            <a:avLst/>
          </a:prstGeom>
          <a:solidFill>
            <a:srgbClr val="F0E3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>
              <a:solidFill>
                <a:prstClr val="white"/>
              </a:solidFill>
            </a:endParaRPr>
          </a:p>
        </p:txBody>
      </p:sp>
      <p:pic>
        <p:nvPicPr>
          <p:cNvPr id="2055" name="Изображение 1" descr="logo_withtext.psd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4441826"/>
            <a:ext cx="7366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2220913" y="4767264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INPro-Light"/>
                <a:ea typeface="Arial" charset="0"/>
                <a:cs typeface="DINPro-Ligh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>
          <a:xfrm>
            <a:off x="1146177" y="4767264"/>
            <a:ext cx="1020763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DINPro-Light" pitchFamily="50" charset="0"/>
              </a:defRPr>
            </a:lvl1pPr>
          </a:lstStyle>
          <a:p>
            <a:pPr>
              <a:defRPr/>
            </a:pPr>
            <a:fld id="{089C040B-D0BA-4474-B0B1-FAC06470EB83}" type="datetimeFigureOut">
              <a:rPr lang="ru-RU" altLang="ru-RU"/>
              <a:pPr>
                <a:defRPr/>
              </a:pPr>
              <a:t>07.02.2017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077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3600" kern="1200">
          <a:solidFill>
            <a:srgbClr val="000000"/>
          </a:solidFill>
          <a:latin typeface="DINPro-Black"/>
          <a:ea typeface="Arial" charset="0"/>
          <a:cs typeface="DINPro-Black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0000"/>
          </a:solidFill>
          <a:latin typeface="DINPro-Black" pitchFamily="50" charset="0"/>
          <a:ea typeface="Arial" charset="0"/>
          <a:cs typeface="DINPro-Black" pitchFamily="50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0000"/>
          </a:solidFill>
          <a:latin typeface="DINPro-Black" pitchFamily="50" charset="0"/>
          <a:ea typeface="Arial" charset="0"/>
          <a:cs typeface="DINPro-Black" pitchFamily="50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0000"/>
          </a:solidFill>
          <a:latin typeface="DINPro-Black" pitchFamily="50" charset="0"/>
          <a:ea typeface="Arial" charset="0"/>
          <a:cs typeface="DINPro-Black" pitchFamily="50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0000"/>
          </a:solidFill>
          <a:latin typeface="DINPro-Black" pitchFamily="50" charset="0"/>
          <a:ea typeface="Arial" charset="0"/>
          <a:cs typeface="DINPro-Black" pitchFamily="50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DINPro-Regular"/>
          <a:ea typeface="Arial" charset="0"/>
          <a:cs typeface="DINPro-Regular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DINPro-Regular"/>
          <a:ea typeface="Arial" charset="0"/>
          <a:cs typeface="DINPro-Regular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DINPro-Regular"/>
          <a:ea typeface="Arial" charset="0"/>
          <a:cs typeface="DINPro-Regular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DINPro-Regular"/>
          <a:ea typeface="Arial" charset="0"/>
          <a:cs typeface="DINPro-Regular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DINPro-Regular"/>
          <a:ea typeface="Arial" charset="0"/>
          <a:cs typeface="DINPro-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4E6CD"/>
            </a:gs>
            <a:gs pos="50000">
              <a:schemeClr val="bg1"/>
            </a:gs>
            <a:gs pos="100000">
              <a:srgbClr val="B4E6CD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latin typeface="Arial" pitchFamily="34" charset="0"/>
              </a:defRPr>
            </a:lvl1pPr>
          </a:lstStyle>
          <a:p>
            <a:pPr defTabSz="914400">
              <a:defRPr/>
            </a:pPr>
            <a:endParaRPr kumimoji="0"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latin typeface="Arial" pitchFamily="34" charset="0"/>
              </a:defRPr>
            </a:lvl1pPr>
          </a:lstStyle>
          <a:p>
            <a:pPr defTabSz="914400">
              <a:defRPr/>
            </a:pPr>
            <a:endParaRPr kumimoji="0"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latin typeface="Arial" pitchFamily="34" charset="0"/>
              </a:defRPr>
            </a:lvl1pPr>
          </a:lstStyle>
          <a:p>
            <a:pPr defTabSz="914400">
              <a:defRPr/>
            </a:pPr>
            <a:fld id="{8BD8C58B-8968-48C8-A618-BC7FB4F47027}" type="slidenum">
              <a:rPr kumimoji="0" lang="ru-RU">
                <a:solidFill>
                  <a:srgbClr val="000000"/>
                </a:solidFill>
              </a:rPr>
              <a:pPr defTabSz="914400">
                <a:defRPr/>
              </a:pPr>
              <a:t>‹#›</a:t>
            </a:fld>
            <a:endParaRPr kumimoji="0"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49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microsoft.com/office/2007/relationships/hdphoto" Target="../media/hdphoto2.wd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7" Type="http://schemas.microsoft.com/office/2007/relationships/hdphoto" Target="../media/hdphoto5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43.xml"/><Relationship Id="rId1" Type="http://schemas.openxmlformats.org/officeDocument/2006/relationships/video" Target="file:///D:\&#1056;&#1072;&#1073;&#1086;&#1095;&#1080;&#1081;%20&#1089;&#1090;&#1086;&#1083;\&#1044;&#1077;&#1085;&#1100;%20&#1057;&#1072;&#1076;&#1072;%20&#1040;&#1089;&#1072;&#1090;&#1091;&#1088;&#1086;&#1074;&#1072;\2%20new.wmv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азвание 1"/>
          <p:cNvSpPr>
            <a:spLocks noGrp="1"/>
          </p:cNvSpPr>
          <p:nvPr>
            <p:ph type="ctrTitle"/>
          </p:nvPr>
        </p:nvSpPr>
        <p:spPr>
          <a:xfrm>
            <a:off x="2001857" y="1572520"/>
            <a:ext cx="7201456" cy="110172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hangingPunct="1"/>
            <a:r>
              <a:rPr lang="ru-RU" altLang="ru-RU" sz="2800" b="1" dirty="0">
                <a:ln/>
                <a:solidFill>
                  <a:schemeClr val="accent3">
                    <a:lumMod val="50000"/>
                  </a:schemeClr>
                </a:solidFill>
                <a:latin typeface="DINPro-Black" pitchFamily="50" charset="0"/>
                <a:ea typeface="Arial" panose="020B0604020202020204" pitchFamily="34" charset="0"/>
                <a:cs typeface="DINPro-Black" pitchFamily="50" charset="0"/>
              </a:rPr>
              <a:t>Бактериальный ожог яблони, методы выявления и диагностики. Новые биопрепараты для контроля болезней яблони</a:t>
            </a:r>
            <a:endParaRPr lang="ru-RU" altLang="ru-RU" sz="2800" b="1" dirty="0" smtClean="0">
              <a:ln/>
              <a:solidFill>
                <a:schemeClr val="accent3">
                  <a:lumMod val="50000"/>
                </a:schemeClr>
              </a:solidFill>
              <a:latin typeface="DINPro-Black" pitchFamily="50" charset="0"/>
              <a:ea typeface="Arial" panose="020B0604020202020204" pitchFamily="34" charset="0"/>
              <a:cs typeface="DINPro-Black" pitchFamily="50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85542" y="71115"/>
            <a:ext cx="42868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7030A0"/>
                </a:solidFill>
                <a:latin typeface="Arial" panose="020B0604020202020204" pitchFamily="34" charset="0"/>
              </a:rPr>
              <a:t>2017, </a:t>
            </a:r>
            <a:r>
              <a:rPr lang="ru-RU" sz="28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ФГБНУ ВНИИБЗР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312441" y="3736247"/>
            <a:ext cx="4705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Анжела Михайловна Асатурова</a:t>
            </a:r>
            <a:endParaRPr lang="ru-RU" altLang="ru-RU" sz="24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910407" y="4486117"/>
            <a:ext cx="71287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ФГБНУ «Всероссийский </a:t>
            </a: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</a:rPr>
              <a:t>научно-исследовательский </a:t>
            </a:r>
            <a:endParaRPr lang="ru-RU" altLang="ru-RU" sz="14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институт биологической </a:t>
            </a: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</a:rPr>
              <a:t>защиты </a:t>
            </a:r>
            <a:r>
              <a:rPr lang="ru-RU" altLang="ru-RU" sz="14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растений»</a:t>
            </a:r>
            <a:endParaRPr lang="ru-RU" altLang="ru-RU" sz="1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2089006" y="4149300"/>
            <a:ext cx="780379" cy="875488"/>
            <a:chOff x="2877" y="164"/>
            <a:chExt cx="543" cy="680"/>
          </a:xfrm>
        </p:grpSpPr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2877" y="449"/>
              <a:ext cx="543" cy="235"/>
            </a:xfrm>
            <a:custGeom>
              <a:avLst/>
              <a:gdLst>
                <a:gd name="T0" fmla="*/ 0 w 1512"/>
                <a:gd name="T1" fmla="*/ 0 h 681"/>
                <a:gd name="T2" fmla="*/ 0 w 1512"/>
                <a:gd name="T3" fmla="*/ 0 h 681"/>
                <a:gd name="T4" fmla="*/ 0 w 1512"/>
                <a:gd name="T5" fmla="*/ 0 h 681"/>
                <a:gd name="T6" fmla="*/ 0 w 1512"/>
                <a:gd name="T7" fmla="*/ 0 h 681"/>
                <a:gd name="T8" fmla="*/ 0 w 1512"/>
                <a:gd name="T9" fmla="*/ 0 h 681"/>
                <a:gd name="T10" fmla="*/ 0 w 1512"/>
                <a:gd name="T11" fmla="*/ 0 h 681"/>
                <a:gd name="T12" fmla="*/ 0 w 1512"/>
                <a:gd name="T13" fmla="*/ 0 h 681"/>
                <a:gd name="T14" fmla="*/ 0 w 1512"/>
                <a:gd name="T15" fmla="*/ 0 h 681"/>
                <a:gd name="T16" fmla="*/ 0 w 1512"/>
                <a:gd name="T17" fmla="*/ 0 h 681"/>
                <a:gd name="T18" fmla="*/ 0 w 1512"/>
                <a:gd name="T19" fmla="*/ 0 h 681"/>
                <a:gd name="T20" fmla="*/ 0 w 1512"/>
                <a:gd name="T21" fmla="*/ 0 h 681"/>
                <a:gd name="T22" fmla="*/ 0 w 1512"/>
                <a:gd name="T23" fmla="*/ 0 h 681"/>
                <a:gd name="T24" fmla="*/ 0 w 1512"/>
                <a:gd name="T25" fmla="*/ 0 h 681"/>
                <a:gd name="T26" fmla="*/ 0 w 1512"/>
                <a:gd name="T27" fmla="*/ 0 h 681"/>
                <a:gd name="T28" fmla="*/ 0 w 1512"/>
                <a:gd name="T29" fmla="*/ 0 h 681"/>
                <a:gd name="T30" fmla="*/ 0 w 1512"/>
                <a:gd name="T31" fmla="*/ 0 h 681"/>
                <a:gd name="T32" fmla="*/ 0 w 1512"/>
                <a:gd name="T33" fmla="*/ 0 h 681"/>
                <a:gd name="T34" fmla="*/ 0 w 1512"/>
                <a:gd name="T35" fmla="*/ 0 h 681"/>
                <a:gd name="T36" fmla="*/ 0 w 1512"/>
                <a:gd name="T37" fmla="*/ 0 h 681"/>
                <a:gd name="T38" fmla="*/ 0 w 1512"/>
                <a:gd name="T39" fmla="*/ 0 h 681"/>
                <a:gd name="T40" fmla="*/ 0 w 1512"/>
                <a:gd name="T41" fmla="*/ 0 h 681"/>
                <a:gd name="T42" fmla="*/ 0 w 1512"/>
                <a:gd name="T43" fmla="*/ 0 h 681"/>
                <a:gd name="T44" fmla="*/ 0 w 1512"/>
                <a:gd name="T45" fmla="*/ 0 h 681"/>
                <a:gd name="T46" fmla="*/ 0 w 1512"/>
                <a:gd name="T47" fmla="*/ 0 h 681"/>
                <a:gd name="T48" fmla="*/ 0 w 1512"/>
                <a:gd name="T49" fmla="*/ 0 h 681"/>
                <a:gd name="T50" fmla="*/ 0 w 1512"/>
                <a:gd name="T51" fmla="*/ 0 h 681"/>
                <a:gd name="T52" fmla="*/ 0 w 1512"/>
                <a:gd name="T53" fmla="*/ 0 h 681"/>
                <a:gd name="T54" fmla="*/ 0 w 1512"/>
                <a:gd name="T55" fmla="*/ 0 h 681"/>
                <a:gd name="T56" fmla="*/ 0 w 1512"/>
                <a:gd name="T57" fmla="*/ 0 h 681"/>
                <a:gd name="T58" fmla="*/ 0 w 1512"/>
                <a:gd name="T59" fmla="*/ 0 h 681"/>
                <a:gd name="T60" fmla="*/ 0 w 1512"/>
                <a:gd name="T61" fmla="*/ 0 h 681"/>
                <a:gd name="T62" fmla="*/ 0 w 1512"/>
                <a:gd name="T63" fmla="*/ 0 h 681"/>
                <a:gd name="T64" fmla="*/ 0 w 1512"/>
                <a:gd name="T65" fmla="*/ 0 h 681"/>
                <a:gd name="T66" fmla="*/ 0 w 1512"/>
                <a:gd name="T67" fmla="*/ 0 h 681"/>
                <a:gd name="T68" fmla="*/ 0 w 1512"/>
                <a:gd name="T69" fmla="*/ 0 h 681"/>
                <a:gd name="T70" fmla="*/ 0 w 1512"/>
                <a:gd name="T71" fmla="*/ 0 h 681"/>
                <a:gd name="T72" fmla="*/ 0 w 1512"/>
                <a:gd name="T73" fmla="*/ 0 h 681"/>
                <a:gd name="T74" fmla="*/ 0 w 1512"/>
                <a:gd name="T75" fmla="*/ 0 h 681"/>
                <a:gd name="T76" fmla="*/ 0 w 1512"/>
                <a:gd name="T77" fmla="*/ 0 h 681"/>
                <a:gd name="T78" fmla="*/ 0 w 1512"/>
                <a:gd name="T79" fmla="*/ 0 h 681"/>
                <a:gd name="T80" fmla="*/ 0 w 1512"/>
                <a:gd name="T81" fmla="*/ 0 h 681"/>
                <a:gd name="T82" fmla="*/ 0 w 1512"/>
                <a:gd name="T83" fmla="*/ 0 h 681"/>
                <a:gd name="T84" fmla="*/ 0 w 1512"/>
                <a:gd name="T85" fmla="*/ 0 h 681"/>
                <a:gd name="T86" fmla="*/ 0 w 1512"/>
                <a:gd name="T87" fmla="*/ 0 h 681"/>
                <a:gd name="T88" fmla="*/ 0 w 1512"/>
                <a:gd name="T89" fmla="*/ 0 h 681"/>
                <a:gd name="T90" fmla="*/ 0 w 1512"/>
                <a:gd name="T91" fmla="*/ 0 h 681"/>
                <a:gd name="T92" fmla="*/ 0 w 1512"/>
                <a:gd name="T93" fmla="*/ 0 h 681"/>
                <a:gd name="T94" fmla="*/ 0 w 1512"/>
                <a:gd name="T95" fmla="*/ 0 h 681"/>
                <a:gd name="T96" fmla="*/ 0 w 1512"/>
                <a:gd name="T97" fmla="*/ 0 h 681"/>
                <a:gd name="T98" fmla="*/ 0 w 1512"/>
                <a:gd name="T99" fmla="*/ 0 h 681"/>
                <a:gd name="T100" fmla="*/ 0 w 1512"/>
                <a:gd name="T101" fmla="*/ 0 h 681"/>
                <a:gd name="T102" fmla="*/ 0 w 1512"/>
                <a:gd name="T103" fmla="*/ 0 h 681"/>
                <a:gd name="T104" fmla="*/ 0 w 1512"/>
                <a:gd name="T105" fmla="*/ 0 h 681"/>
                <a:gd name="T106" fmla="*/ 0 w 1512"/>
                <a:gd name="T107" fmla="*/ 0 h 681"/>
                <a:gd name="T108" fmla="*/ 0 w 1512"/>
                <a:gd name="T109" fmla="*/ 0 h 681"/>
                <a:gd name="T110" fmla="*/ 0 w 1512"/>
                <a:gd name="T111" fmla="*/ 0 h 68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12"/>
                <a:gd name="T169" fmla="*/ 0 h 681"/>
                <a:gd name="T170" fmla="*/ 1512 w 1512"/>
                <a:gd name="T171" fmla="*/ 681 h 68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12" h="681">
                  <a:moveTo>
                    <a:pt x="756" y="666"/>
                  </a:moveTo>
                  <a:lnTo>
                    <a:pt x="776" y="666"/>
                  </a:lnTo>
                  <a:lnTo>
                    <a:pt x="795" y="666"/>
                  </a:lnTo>
                  <a:lnTo>
                    <a:pt x="819" y="671"/>
                  </a:lnTo>
                  <a:lnTo>
                    <a:pt x="839" y="671"/>
                  </a:lnTo>
                  <a:lnTo>
                    <a:pt x="863" y="671"/>
                  </a:lnTo>
                  <a:lnTo>
                    <a:pt x="883" y="671"/>
                  </a:lnTo>
                  <a:lnTo>
                    <a:pt x="902" y="671"/>
                  </a:lnTo>
                  <a:lnTo>
                    <a:pt x="927" y="676"/>
                  </a:lnTo>
                  <a:lnTo>
                    <a:pt x="946" y="676"/>
                  </a:lnTo>
                  <a:lnTo>
                    <a:pt x="966" y="676"/>
                  </a:lnTo>
                  <a:lnTo>
                    <a:pt x="990" y="681"/>
                  </a:lnTo>
                  <a:lnTo>
                    <a:pt x="1015" y="681"/>
                  </a:lnTo>
                  <a:lnTo>
                    <a:pt x="1034" y="681"/>
                  </a:lnTo>
                  <a:lnTo>
                    <a:pt x="1054" y="681"/>
                  </a:lnTo>
                  <a:lnTo>
                    <a:pt x="1073" y="681"/>
                  </a:lnTo>
                  <a:lnTo>
                    <a:pt x="1098" y="681"/>
                  </a:lnTo>
                  <a:lnTo>
                    <a:pt x="1117" y="681"/>
                  </a:lnTo>
                  <a:lnTo>
                    <a:pt x="1137" y="681"/>
                  </a:lnTo>
                  <a:lnTo>
                    <a:pt x="1156" y="681"/>
                  </a:lnTo>
                  <a:lnTo>
                    <a:pt x="1176" y="676"/>
                  </a:lnTo>
                  <a:lnTo>
                    <a:pt x="1195" y="676"/>
                  </a:lnTo>
                  <a:lnTo>
                    <a:pt x="1215" y="671"/>
                  </a:lnTo>
                  <a:lnTo>
                    <a:pt x="1234" y="671"/>
                  </a:lnTo>
                  <a:lnTo>
                    <a:pt x="1254" y="666"/>
                  </a:lnTo>
                  <a:lnTo>
                    <a:pt x="1268" y="657"/>
                  </a:lnTo>
                  <a:lnTo>
                    <a:pt x="1293" y="657"/>
                  </a:lnTo>
                  <a:lnTo>
                    <a:pt x="1307" y="647"/>
                  </a:lnTo>
                  <a:lnTo>
                    <a:pt x="1327" y="642"/>
                  </a:lnTo>
                  <a:lnTo>
                    <a:pt x="1337" y="633"/>
                  </a:lnTo>
                  <a:lnTo>
                    <a:pt x="1356" y="623"/>
                  </a:lnTo>
                  <a:lnTo>
                    <a:pt x="1371" y="613"/>
                  </a:lnTo>
                  <a:lnTo>
                    <a:pt x="1385" y="599"/>
                  </a:lnTo>
                  <a:lnTo>
                    <a:pt x="1400" y="589"/>
                  </a:lnTo>
                  <a:lnTo>
                    <a:pt x="1415" y="575"/>
                  </a:lnTo>
                  <a:lnTo>
                    <a:pt x="1424" y="560"/>
                  </a:lnTo>
                  <a:lnTo>
                    <a:pt x="1439" y="546"/>
                  </a:lnTo>
                  <a:lnTo>
                    <a:pt x="1449" y="531"/>
                  </a:lnTo>
                  <a:lnTo>
                    <a:pt x="1454" y="517"/>
                  </a:lnTo>
                  <a:lnTo>
                    <a:pt x="1463" y="497"/>
                  </a:lnTo>
                  <a:lnTo>
                    <a:pt x="1473" y="483"/>
                  </a:lnTo>
                  <a:lnTo>
                    <a:pt x="1478" y="464"/>
                  </a:lnTo>
                  <a:lnTo>
                    <a:pt x="1488" y="449"/>
                  </a:lnTo>
                  <a:lnTo>
                    <a:pt x="1488" y="425"/>
                  </a:lnTo>
                  <a:lnTo>
                    <a:pt x="1493" y="411"/>
                  </a:lnTo>
                  <a:lnTo>
                    <a:pt x="1498" y="391"/>
                  </a:lnTo>
                  <a:lnTo>
                    <a:pt x="1498" y="372"/>
                  </a:lnTo>
                  <a:lnTo>
                    <a:pt x="1502" y="348"/>
                  </a:lnTo>
                  <a:lnTo>
                    <a:pt x="1502" y="333"/>
                  </a:lnTo>
                  <a:lnTo>
                    <a:pt x="1507" y="314"/>
                  </a:lnTo>
                  <a:lnTo>
                    <a:pt x="1507" y="295"/>
                  </a:lnTo>
                  <a:lnTo>
                    <a:pt x="1512" y="271"/>
                  </a:lnTo>
                  <a:lnTo>
                    <a:pt x="1512" y="256"/>
                  </a:lnTo>
                  <a:lnTo>
                    <a:pt x="1512" y="232"/>
                  </a:lnTo>
                  <a:lnTo>
                    <a:pt x="1512" y="213"/>
                  </a:lnTo>
                  <a:lnTo>
                    <a:pt x="1512" y="193"/>
                  </a:lnTo>
                  <a:lnTo>
                    <a:pt x="1512" y="174"/>
                  </a:lnTo>
                  <a:lnTo>
                    <a:pt x="1512" y="155"/>
                  </a:lnTo>
                  <a:lnTo>
                    <a:pt x="1507" y="136"/>
                  </a:lnTo>
                  <a:lnTo>
                    <a:pt x="1507" y="116"/>
                  </a:lnTo>
                  <a:lnTo>
                    <a:pt x="1507" y="97"/>
                  </a:lnTo>
                  <a:lnTo>
                    <a:pt x="1507" y="78"/>
                  </a:lnTo>
                  <a:lnTo>
                    <a:pt x="1507" y="58"/>
                  </a:lnTo>
                  <a:lnTo>
                    <a:pt x="1502" y="39"/>
                  </a:lnTo>
                  <a:lnTo>
                    <a:pt x="1502" y="25"/>
                  </a:lnTo>
                  <a:lnTo>
                    <a:pt x="1488" y="25"/>
                  </a:lnTo>
                  <a:lnTo>
                    <a:pt x="1468" y="25"/>
                  </a:lnTo>
                  <a:lnTo>
                    <a:pt x="1449" y="25"/>
                  </a:lnTo>
                  <a:lnTo>
                    <a:pt x="1429" y="25"/>
                  </a:lnTo>
                  <a:lnTo>
                    <a:pt x="1410" y="20"/>
                  </a:lnTo>
                  <a:lnTo>
                    <a:pt x="1390" y="20"/>
                  </a:lnTo>
                  <a:lnTo>
                    <a:pt x="1371" y="15"/>
                  </a:lnTo>
                  <a:lnTo>
                    <a:pt x="1346" y="15"/>
                  </a:lnTo>
                  <a:lnTo>
                    <a:pt x="1327" y="10"/>
                  </a:lnTo>
                  <a:lnTo>
                    <a:pt x="1302" y="10"/>
                  </a:lnTo>
                  <a:lnTo>
                    <a:pt x="1283" y="10"/>
                  </a:lnTo>
                  <a:lnTo>
                    <a:pt x="1259" y="5"/>
                  </a:lnTo>
                  <a:lnTo>
                    <a:pt x="1239" y="5"/>
                  </a:lnTo>
                  <a:lnTo>
                    <a:pt x="1215" y="0"/>
                  </a:lnTo>
                  <a:lnTo>
                    <a:pt x="1195" y="0"/>
                  </a:lnTo>
                  <a:lnTo>
                    <a:pt x="1171" y="0"/>
                  </a:lnTo>
                  <a:lnTo>
                    <a:pt x="1151" y="0"/>
                  </a:lnTo>
                  <a:lnTo>
                    <a:pt x="1127" y="0"/>
                  </a:lnTo>
                  <a:lnTo>
                    <a:pt x="1107" y="0"/>
                  </a:lnTo>
                  <a:lnTo>
                    <a:pt x="1083" y="0"/>
                  </a:lnTo>
                  <a:lnTo>
                    <a:pt x="1059" y="0"/>
                  </a:lnTo>
                  <a:lnTo>
                    <a:pt x="1039" y="0"/>
                  </a:lnTo>
                  <a:lnTo>
                    <a:pt x="1019" y="0"/>
                  </a:lnTo>
                  <a:lnTo>
                    <a:pt x="1000" y="5"/>
                  </a:lnTo>
                  <a:lnTo>
                    <a:pt x="980" y="10"/>
                  </a:lnTo>
                  <a:lnTo>
                    <a:pt x="961" y="10"/>
                  </a:lnTo>
                  <a:lnTo>
                    <a:pt x="941" y="15"/>
                  </a:lnTo>
                  <a:lnTo>
                    <a:pt x="922" y="25"/>
                  </a:lnTo>
                  <a:lnTo>
                    <a:pt x="907" y="25"/>
                  </a:lnTo>
                  <a:lnTo>
                    <a:pt x="888" y="34"/>
                  </a:lnTo>
                  <a:lnTo>
                    <a:pt x="873" y="44"/>
                  </a:lnTo>
                  <a:lnTo>
                    <a:pt x="859" y="49"/>
                  </a:lnTo>
                  <a:lnTo>
                    <a:pt x="854" y="58"/>
                  </a:lnTo>
                  <a:lnTo>
                    <a:pt x="839" y="63"/>
                  </a:lnTo>
                  <a:lnTo>
                    <a:pt x="834" y="68"/>
                  </a:lnTo>
                  <a:lnTo>
                    <a:pt x="829" y="78"/>
                  </a:lnTo>
                  <a:lnTo>
                    <a:pt x="819" y="82"/>
                  </a:lnTo>
                  <a:lnTo>
                    <a:pt x="810" y="92"/>
                  </a:lnTo>
                  <a:lnTo>
                    <a:pt x="800" y="97"/>
                  </a:lnTo>
                  <a:lnTo>
                    <a:pt x="795" y="107"/>
                  </a:lnTo>
                  <a:lnTo>
                    <a:pt x="785" y="116"/>
                  </a:lnTo>
                  <a:lnTo>
                    <a:pt x="780" y="126"/>
                  </a:lnTo>
                  <a:lnTo>
                    <a:pt x="771" y="136"/>
                  </a:lnTo>
                  <a:lnTo>
                    <a:pt x="766" y="150"/>
                  </a:lnTo>
                  <a:lnTo>
                    <a:pt x="761" y="160"/>
                  </a:lnTo>
                  <a:lnTo>
                    <a:pt x="761" y="169"/>
                  </a:lnTo>
                  <a:lnTo>
                    <a:pt x="756" y="184"/>
                  </a:lnTo>
                  <a:lnTo>
                    <a:pt x="756" y="198"/>
                  </a:lnTo>
                  <a:lnTo>
                    <a:pt x="756" y="184"/>
                  </a:lnTo>
                  <a:lnTo>
                    <a:pt x="751" y="169"/>
                  </a:lnTo>
                  <a:lnTo>
                    <a:pt x="746" y="160"/>
                  </a:lnTo>
                  <a:lnTo>
                    <a:pt x="746" y="150"/>
                  </a:lnTo>
                  <a:lnTo>
                    <a:pt x="737" y="136"/>
                  </a:lnTo>
                  <a:lnTo>
                    <a:pt x="732" y="126"/>
                  </a:lnTo>
                  <a:lnTo>
                    <a:pt x="727" y="116"/>
                  </a:lnTo>
                  <a:lnTo>
                    <a:pt x="717" y="107"/>
                  </a:lnTo>
                  <a:lnTo>
                    <a:pt x="707" y="97"/>
                  </a:lnTo>
                  <a:lnTo>
                    <a:pt x="702" y="92"/>
                  </a:lnTo>
                  <a:lnTo>
                    <a:pt x="693" y="82"/>
                  </a:lnTo>
                  <a:lnTo>
                    <a:pt x="683" y="78"/>
                  </a:lnTo>
                  <a:lnTo>
                    <a:pt x="673" y="68"/>
                  </a:lnTo>
                  <a:lnTo>
                    <a:pt x="668" y="63"/>
                  </a:lnTo>
                  <a:lnTo>
                    <a:pt x="659" y="58"/>
                  </a:lnTo>
                  <a:lnTo>
                    <a:pt x="654" y="49"/>
                  </a:lnTo>
                  <a:lnTo>
                    <a:pt x="634" y="44"/>
                  </a:lnTo>
                  <a:lnTo>
                    <a:pt x="624" y="34"/>
                  </a:lnTo>
                  <a:lnTo>
                    <a:pt x="605" y="25"/>
                  </a:lnTo>
                  <a:lnTo>
                    <a:pt x="590" y="25"/>
                  </a:lnTo>
                  <a:lnTo>
                    <a:pt x="566" y="15"/>
                  </a:lnTo>
                  <a:lnTo>
                    <a:pt x="551" y="10"/>
                  </a:lnTo>
                  <a:lnTo>
                    <a:pt x="532" y="10"/>
                  </a:lnTo>
                  <a:lnTo>
                    <a:pt x="512" y="5"/>
                  </a:lnTo>
                  <a:lnTo>
                    <a:pt x="493" y="0"/>
                  </a:lnTo>
                  <a:lnTo>
                    <a:pt x="473" y="0"/>
                  </a:lnTo>
                  <a:lnTo>
                    <a:pt x="449" y="0"/>
                  </a:lnTo>
                  <a:lnTo>
                    <a:pt x="424" y="0"/>
                  </a:lnTo>
                  <a:lnTo>
                    <a:pt x="405" y="0"/>
                  </a:lnTo>
                  <a:lnTo>
                    <a:pt x="385" y="0"/>
                  </a:lnTo>
                  <a:lnTo>
                    <a:pt x="361" y="0"/>
                  </a:lnTo>
                  <a:lnTo>
                    <a:pt x="341" y="0"/>
                  </a:lnTo>
                  <a:lnTo>
                    <a:pt x="317" y="0"/>
                  </a:lnTo>
                  <a:lnTo>
                    <a:pt x="293" y="0"/>
                  </a:lnTo>
                  <a:lnTo>
                    <a:pt x="273" y="5"/>
                  </a:lnTo>
                  <a:lnTo>
                    <a:pt x="254" y="5"/>
                  </a:lnTo>
                  <a:lnTo>
                    <a:pt x="229" y="10"/>
                  </a:lnTo>
                  <a:lnTo>
                    <a:pt x="210" y="10"/>
                  </a:lnTo>
                  <a:lnTo>
                    <a:pt x="185" y="10"/>
                  </a:lnTo>
                  <a:lnTo>
                    <a:pt x="161" y="15"/>
                  </a:lnTo>
                  <a:lnTo>
                    <a:pt x="141" y="15"/>
                  </a:lnTo>
                  <a:lnTo>
                    <a:pt x="122" y="20"/>
                  </a:lnTo>
                  <a:lnTo>
                    <a:pt x="102" y="20"/>
                  </a:lnTo>
                  <a:lnTo>
                    <a:pt x="83" y="25"/>
                  </a:lnTo>
                  <a:lnTo>
                    <a:pt x="59" y="25"/>
                  </a:lnTo>
                  <a:lnTo>
                    <a:pt x="44" y="25"/>
                  </a:lnTo>
                  <a:lnTo>
                    <a:pt x="24" y="25"/>
                  </a:lnTo>
                  <a:lnTo>
                    <a:pt x="5" y="25"/>
                  </a:lnTo>
                  <a:lnTo>
                    <a:pt x="5" y="39"/>
                  </a:lnTo>
                  <a:lnTo>
                    <a:pt x="5" y="58"/>
                  </a:lnTo>
                  <a:lnTo>
                    <a:pt x="5" y="78"/>
                  </a:lnTo>
                  <a:lnTo>
                    <a:pt x="5" y="97"/>
                  </a:lnTo>
                  <a:lnTo>
                    <a:pt x="0" y="116"/>
                  </a:lnTo>
                  <a:lnTo>
                    <a:pt x="0" y="136"/>
                  </a:lnTo>
                  <a:lnTo>
                    <a:pt x="0" y="155"/>
                  </a:lnTo>
                  <a:lnTo>
                    <a:pt x="0" y="174"/>
                  </a:lnTo>
                  <a:lnTo>
                    <a:pt x="0" y="193"/>
                  </a:lnTo>
                  <a:lnTo>
                    <a:pt x="0" y="213"/>
                  </a:lnTo>
                  <a:lnTo>
                    <a:pt x="0" y="232"/>
                  </a:lnTo>
                  <a:lnTo>
                    <a:pt x="0" y="256"/>
                  </a:lnTo>
                  <a:lnTo>
                    <a:pt x="0" y="271"/>
                  </a:lnTo>
                  <a:lnTo>
                    <a:pt x="0" y="295"/>
                  </a:lnTo>
                  <a:lnTo>
                    <a:pt x="5" y="314"/>
                  </a:lnTo>
                  <a:lnTo>
                    <a:pt x="5" y="333"/>
                  </a:lnTo>
                  <a:lnTo>
                    <a:pt x="10" y="348"/>
                  </a:lnTo>
                  <a:lnTo>
                    <a:pt x="10" y="372"/>
                  </a:lnTo>
                  <a:lnTo>
                    <a:pt x="10" y="391"/>
                  </a:lnTo>
                  <a:lnTo>
                    <a:pt x="19" y="411"/>
                  </a:lnTo>
                  <a:lnTo>
                    <a:pt x="24" y="425"/>
                  </a:lnTo>
                  <a:lnTo>
                    <a:pt x="24" y="449"/>
                  </a:lnTo>
                  <a:lnTo>
                    <a:pt x="34" y="464"/>
                  </a:lnTo>
                  <a:lnTo>
                    <a:pt x="39" y="483"/>
                  </a:lnTo>
                  <a:lnTo>
                    <a:pt x="49" y="497"/>
                  </a:lnTo>
                  <a:lnTo>
                    <a:pt x="54" y="517"/>
                  </a:lnTo>
                  <a:lnTo>
                    <a:pt x="63" y="531"/>
                  </a:lnTo>
                  <a:lnTo>
                    <a:pt x="73" y="546"/>
                  </a:lnTo>
                  <a:lnTo>
                    <a:pt x="83" y="560"/>
                  </a:lnTo>
                  <a:lnTo>
                    <a:pt x="98" y="575"/>
                  </a:lnTo>
                  <a:lnTo>
                    <a:pt x="107" y="589"/>
                  </a:lnTo>
                  <a:lnTo>
                    <a:pt x="122" y="599"/>
                  </a:lnTo>
                  <a:lnTo>
                    <a:pt x="137" y="613"/>
                  </a:lnTo>
                  <a:lnTo>
                    <a:pt x="156" y="623"/>
                  </a:lnTo>
                  <a:lnTo>
                    <a:pt x="171" y="633"/>
                  </a:lnTo>
                  <a:lnTo>
                    <a:pt x="185" y="642"/>
                  </a:lnTo>
                  <a:lnTo>
                    <a:pt x="205" y="647"/>
                  </a:lnTo>
                  <a:lnTo>
                    <a:pt x="219" y="657"/>
                  </a:lnTo>
                  <a:lnTo>
                    <a:pt x="239" y="657"/>
                  </a:lnTo>
                  <a:lnTo>
                    <a:pt x="259" y="666"/>
                  </a:lnTo>
                  <a:lnTo>
                    <a:pt x="278" y="671"/>
                  </a:lnTo>
                  <a:lnTo>
                    <a:pt x="293" y="671"/>
                  </a:lnTo>
                  <a:lnTo>
                    <a:pt x="312" y="676"/>
                  </a:lnTo>
                  <a:lnTo>
                    <a:pt x="332" y="676"/>
                  </a:lnTo>
                  <a:lnTo>
                    <a:pt x="356" y="681"/>
                  </a:lnTo>
                  <a:lnTo>
                    <a:pt x="376" y="681"/>
                  </a:lnTo>
                  <a:lnTo>
                    <a:pt x="395" y="681"/>
                  </a:lnTo>
                  <a:lnTo>
                    <a:pt x="415" y="681"/>
                  </a:lnTo>
                  <a:lnTo>
                    <a:pt x="439" y="681"/>
                  </a:lnTo>
                  <a:lnTo>
                    <a:pt x="459" y="681"/>
                  </a:lnTo>
                  <a:lnTo>
                    <a:pt x="478" y="681"/>
                  </a:lnTo>
                  <a:lnTo>
                    <a:pt x="498" y="681"/>
                  </a:lnTo>
                  <a:lnTo>
                    <a:pt x="517" y="681"/>
                  </a:lnTo>
                  <a:lnTo>
                    <a:pt x="541" y="676"/>
                  </a:lnTo>
                  <a:lnTo>
                    <a:pt x="566" y="676"/>
                  </a:lnTo>
                  <a:lnTo>
                    <a:pt x="585" y="676"/>
                  </a:lnTo>
                  <a:lnTo>
                    <a:pt x="605" y="671"/>
                  </a:lnTo>
                  <a:lnTo>
                    <a:pt x="629" y="671"/>
                  </a:lnTo>
                  <a:lnTo>
                    <a:pt x="649" y="671"/>
                  </a:lnTo>
                  <a:lnTo>
                    <a:pt x="668" y="671"/>
                  </a:lnTo>
                  <a:lnTo>
                    <a:pt x="693" y="671"/>
                  </a:lnTo>
                  <a:lnTo>
                    <a:pt x="717" y="666"/>
                  </a:lnTo>
                  <a:lnTo>
                    <a:pt x="737" y="666"/>
                  </a:lnTo>
                  <a:lnTo>
                    <a:pt x="756" y="66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3014" y="164"/>
              <a:ext cx="269" cy="338"/>
            </a:xfrm>
            <a:custGeom>
              <a:avLst/>
              <a:gdLst>
                <a:gd name="T0" fmla="*/ 0 w 752"/>
                <a:gd name="T1" fmla="*/ 0 h 980"/>
                <a:gd name="T2" fmla="*/ 0 w 752"/>
                <a:gd name="T3" fmla="*/ 0 h 980"/>
                <a:gd name="T4" fmla="*/ 0 w 752"/>
                <a:gd name="T5" fmla="*/ 0 h 980"/>
                <a:gd name="T6" fmla="*/ 0 w 752"/>
                <a:gd name="T7" fmla="*/ 0 h 980"/>
                <a:gd name="T8" fmla="*/ 0 w 752"/>
                <a:gd name="T9" fmla="*/ 0 h 980"/>
                <a:gd name="T10" fmla="*/ 0 w 752"/>
                <a:gd name="T11" fmla="*/ 0 h 980"/>
                <a:gd name="T12" fmla="*/ 0 w 752"/>
                <a:gd name="T13" fmla="*/ 0 h 980"/>
                <a:gd name="T14" fmla="*/ 0 w 752"/>
                <a:gd name="T15" fmla="*/ 0 h 980"/>
                <a:gd name="T16" fmla="*/ 0 w 752"/>
                <a:gd name="T17" fmla="*/ 0 h 980"/>
                <a:gd name="T18" fmla="*/ 0 w 752"/>
                <a:gd name="T19" fmla="*/ 0 h 980"/>
                <a:gd name="T20" fmla="*/ 0 w 752"/>
                <a:gd name="T21" fmla="*/ 0 h 980"/>
                <a:gd name="T22" fmla="*/ 0 w 752"/>
                <a:gd name="T23" fmla="*/ 0 h 980"/>
                <a:gd name="T24" fmla="*/ 0 w 752"/>
                <a:gd name="T25" fmla="*/ 0 h 980"/>
                <a:gd name="T26" fmla="*/ 0 w 752"/>
                <a:gd name="T27" fmla="*/ 0 h 980"/>
                <a:gd name="T28" fmla="*/ 0 w 752"/>
                <a:gd name="T29" fmla="*/ 0 h 980"/>
                <a:gd name="T30" fmla="*/ 0 w 752"/>
                <a:gd name="T31" fmla="*/ 0 h 980"/>
                <a:gd name="T32" fmla="*/ 0 w 752"/>
                <a:gd name="T33" fmla="*/ 0 h 980"/>
                <a:gd name="T34" fmla="*/ 0 w 752"/>
                <a:gd name="T35" fmla="*/ 0 h 980"/>
                <a:gd name="T36" fmla="*/ 0 w 752"/>
                <a:gd name="T37" fmla="*/ 0 h 980"/>
                <a:gd name="T38" fmla="*/ 0 w 752"/>
                <a:gd name="T39" fmla="*/ 0 h 980"/>
                <a:gd name="T40" fmla="*/ 0 w 752"/>
                <a:gd name="T41" fmla="*/ 0 h 980"/>
                <a:gd name="T42" fmla="*/ 0 w 752"/>
                <a:gd name="T43" fmla="*/ 0 h 980"/>
                <a:gd name="T44" fmla="*/ 0 w 752"/>
                <a:gd name="T45" fmla="*/ 0 h 980"/>
                <a:gd name="T46" fmla="*/ 0 w 752"/>
                <a:gd name="T47" fmla="*/ 0 h 980"/>
                <a:gd name="T48" fmla="*/ 0 w 752"/>
                <a:gd name="T49" fmla="*/ 0 h 980"/>
                <a:gd name="T50" fmla="*/ 0 w 752"/>
                <a:gd name="T51" fmla="*/ 0 h 980"/>
                <a:gd name="T52" fmla="*/ 0 w 752"/>
                <a:gd name="T53" fmla="*/ 0 h 980"/>
                <a:gd name="T54" fmla="*/ 0 w 752"/>
                <a:gd name="T55" fmla="*/ 0 h 980"/>
                <a:gd name="T56" fmla="*/ 0 w 752"/>
                <a:gd name="T57" fmla="*/ 0 h 980"/>
                <a:gd name="T58" fmla="*/ 0 w 752"/>
                <a:gd name="T59" fmla="*/ 0 h 980"/>
                <a:gd name="T60" fmla="*/ 0 w 752"/>
                <a:gd name="T61" fmla="*/ 0 h 980"/>
                <a:gd name="T62" fmla="*/ 0 w 752"/>
                <a:gd name="T63" fmla="*/ 0 h 980"/>
                <a:gd name="T64" fmla="*/ 0 w 752"/>
                <a:gd name="T65" fmla="*/ 0 h 980"/>
                <a:gd name="T66" fmla="*/ 0 w 752"/>
                <a:gd name="T67" fmla="*/ 0 h 980"/>
                <a:gd name="T68" fmla="*/ 0 w 752"/>
                <a:gd name="T69" fmla="*/ 0 h 980"/>
                <a:gd name="T70" fmla="*/ 0 w 752"/>
                <a:gd name="T71" fmla="*/ 0 h 980"/>
                <a:gd name="T72" fmla="*/ 0 w 752"/>
                <a:gd name="T73" fmla="*/ 0 h 980"/>
                <a:gd name="T74" fmla="*/ 0 w 752"/>
                <a:gd name="T75" fmla="*/ 0 h 980"/>
                <a:gd name="T76" fmla="*/ 0 w 752"/>
                <a:gd name="T77" fmla="*/ 0 h 980"/>
                <a:gd name="T78" fmla="*/ 0 w 752"/>
                <a:gd name="T79" fmla="*/ 0 h 980"/>
                <a:gd name="T80" fmla="*/ 0 w 752"/>
                <a:gd name="T81" fmla="*/ 0 h 980"/>
                <a:gd name="T82" fmla="*/ 0 w 752"/>
                <a:gd name="T83" fmla="*/ 0 h 980"/>
                <a:gd name="T84" fmla="*/ 0 w 752"/>
                <a:gd name="T85" fmla="*/ 0 h 98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52"/>
                <a:gd name="T130" fmla="*/ 0 h 980"/>
                <a:gd name="T131" fmla="*/ 752 w 752"/>
                <a:gd name="T132" fmla="*/ 980 h 98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52" h="980">
                  <a:moveTo>
                    <a:pt x="376" y="980"/>
                  </a:moveTo>
                  <a:lnTo>
                    <a:pt x="381" y="956"/>
                  </a:lnTo>
                  <a:lnTo>
                    <a:pt x="391" y="937"/>
                  </a:lnTo>
                  <a:lnTo>
                    <a:pt x="400" y="917"/>
                  </a:lnTo>
                  <a:lnTo>
                    <a:pt x="410" y="898"/>
                  </a:lnTo>
                  <a:lnTo>
                    <a:pt x="420" y="879"/>
                  </a:lnTo>
                  <a:lnTo>
                    <a:pt x="435" y="864"/>
                  </a:lnTo>
                  <a:lnTo>
                    <a:pt x="449" y="850"/>
                  </a:lnTo>
                  <a:lnTo>
                    <a:pt x="459" y="835"/>
                  </a:lnTo>
                  <a:lnTo>
                    <a:pt x="479" y="821"/>
                  </a:lnTo>
                  <a:lnTo>
                    <a:pt x="493" y="806"/>
                  </a:lnTo>
                  <a:lnTo>
                    <a:pt x="508" y="792"/>
                  </a:lnTo>
                  <a:lnTo>
                    <a:pt x="522" y="777"/>
                  </a:lnTo>
                  <a:lnTo>
                    <a:pt x="542" y="768"/>
                  </a:lnTo>
                  <a:lnTo>
                    <a:pt x="557" y="753"/>
                  </a:lnTo>
                  <a:lnTo>
                    <a:pt x="576" y="739"/>
                  </a:lnTo>
                  <a:lnTo>
                    <a:pt x="591" y="729"/>
                  </a:lnTo>
                  <a:lnTo>
                    <a:pt x="605" y="715"/>
                  </a:lnTo>
                  <a:lnTo>
                    <a:pt x="625" y="705"/>
                  </a:lnTo>
                  <a:lnTo>
                    <a:pt x="635" y="690"/>
                  </a:lnTo>
                  <a:lnTo>
                    <a:pt x="649" y="681"/>
                  </a:lnTo>
                  <a:lnTo>
                    <a:pt x="669" y="666"/>
                  </a:lnTo>
                  <a:lnTo>
                    <a:pt x="679" y="652"/>
                  </a:lnTo>
                  <a:lnTo>
                    <a:pt x="693" y="637"/>
                  </a:lnTo>
                  <a:lnTo>
                    <a:pt x="703" y="628"/>
                  </a:lnTo>
                  <a:lnTo>
                    <a:pt x="718" y="608"/>
                  </a:lnTo>
                  <a:lnTo>
                    <a:pt x="727" y="594"/>
                  </a:lnTo>
                  <a:lnTo>
                    <a:pt x="732" y="575"/>
                  </a:lnTo>
                  <a:lnTo>
                    <a:pt x="737" y="565"/>
                  </a:lnTo>
                  <a:lnTo>
                    <a:pt x="747" y="541"/>
                  </a:lnTo>
                  <a:lnTo>
                    <a:pt x="752" y="526"/>
                  </a:lnTo>
                  <a:lnTo>
                    <a:pt x="752" y="502"/>
                  </a:lnTo>
                  <a:lnTo>
                    <a:pt x="752" y="488"/>
                  </a:lnTo>
                  <a:lnTo>
                    <a:pt x="752" y="464"/>
                  </a:lnTo>
                  <a:lnTo>
                    <a:pt x="752" y="444"/>
                  </a:lnTo>
                  <a:lnTo>
                    <a:pt x="747" y="425"/>
                  </a:lnTo>
                  <a:lnTo>
                    <a:pt x="742" y="406"/>
                  </a:lnTo>
                  <a:lnTo>
                    <a:pt x="737" y="386"/>
                  </a:lnTo>
                  <a:lnTo>
                    <a:pt x="727" y="372"/>
                  </a:lnTo>
                  <a:lnTo>
                    <a:pt x="718" y="357"/>
                  </a:lnTo>
                  <a:lnTo>
                    <a:pt x="713" y="343"/>
                  </a:lnTo>
                  <a:lnTo>
                    <a:pt x="703" y="328"/>
                  </a:lnTo>
                  <a:lnTo>
                    <a:pt x="688" y="309"/>
                  </a:lnTo>
                  <a:lnTo>
                    <a:pt x="679" y="299"/>
                  </a:lnTo>
                  <a:lnTo>
                    <a:pt x="664" y="280"/>
                  </a:lnTo>
                  <a:lnTo>
                    <a:pt x="649" y="271"/>
                  </a:lnTo>
                  <a:lnTo>
                    <a:pt x="635" y="256"/>
                  </a:lnTo>
                  <a:lnTo>
                    <a:pt x="625" y="246"/>
                  </a:lnTo>
                  <a:lnTo>
                    <a:pt x="610" y="232"/>
                  </a:lnTo>
                  <a:lnTo>
                    <a:pt x="591" y="222"/>
                  </a:lnTo>
                  <a:lnTo>
                    <a:pt x="576" y="208"/>
                  </a:lnTo>
                  <a:lnTo>
                    <a:pt x="561" y="193"/>
                  </a:lnTo>
                  <a:lnTo>
                    <a:pt x="547" y="184"/>
                  </a:lnTo>
                  <a:lnTo>
                    <a:pt x="532" y="169"/>
                  </a:lnTo>
                  <a:lnTo>
                    <a:pt x="513" y="160"/>
                  </a:lnTo>
                  <a:lnTo>
                    <a:pt x="498" y="145"/>
                  </a:lnTo>
                  <a:lnTo>
                    <a:pt x="483" y="131"/>
                  </a:lnTo>
                  <a:lnTo>
                    <a:pt x="469" y="116"/>
                  </a:lnTo>
                  <a:lnTo>
                    <a:pt x="454" y="102"/>
                  </a:lnTo>
                  <a:lnTo>
                    <a:pt x="439" y="87"/>
                  </a:lnTo>
                  <a:lnTo>
                    <a:pt x="430" y="73"/>
                  </a:lnTo>
                  <a:lnTo>
                    <a:pt x="410" y="53"/>
                  </a:lnTo>
                  <a:lnTo>
                    <a:pt x="400" y="39"/>
                  </a:lnTo>
                  <a:lnTo>
                    <a:pt x="386" y="20"/>
                  </a:lnTo>
                  <a:lnTo>
                    <a:pt x="376" y="0"/>
                  </a:lnTo>
                  <a:lnTo>
                    <a:pt x="366" y="20"/>
                  </a:lnTo>
                  <a:lnTo>
                    <a:pt x="352" y="39"/>
                  </a:lnTo>
                  <a:lnTo>
                    <a:pt x="337" y="53"/>
                  </a:lnTo>
                  <a:lnTo>
                    <a:pt x="322" y="73"/>
                  </a:lnTo>
                  <a:lnTo>
                    <a:pt x="313" y="87"/>
                  </a:lnTo>
                  <a:lnTo>
                    <a:pt x="298" y="102"/>
                  </a:lnTo>
                  <a:lnTo>
                    <a:pt x="283" y="116"/>
                  </a:lnTo>
                  <a:lnTo>
                    <a:pt x="264" y="131"/>
                  </a:lnTo>
                  <a:lnTo>
                    <a:pt x="254" y="145"/>
                  </a:lnTo>
                  <a:lnTo>
                    <a:pt x="235" y="160"/>
                  </a:lnTo>
                  <a:lnTo>
                    <a:pt x="220" y="169"/>
                  </a:lnTo>
                  <a:lnTo>
                    <a:pt x="205" y="184"/>
                  </a:lnTo>
                  <a:lnTo>
                    <a:pt x="186" y="193"/>
                  </a:lnTo>
                  <a:lnTo>
                    <a:pt x="171" y="208"/>
                  </a:lnTo>
                  <a:lnTo>
                    <a:pt x="157" y="222"/>
                  </a:lnTo>
                  <a:lnTo>
                    <a:pt x="142" y="232"/>
                  </a:lnTo>
                  <a:lnTo>
                    <a:pt x="127" y="246"/>
                  </a:lnTo>
                  <a:lnTo>
                    <a:pt x="113" y="256"/>
                  </a:lnTo>
                  <a:lnTo>
                    <a:pt x="98" y="271"/>
                  </a:lnTo>
                  <a:lnTo>
                    <a:pt x="83" y="280"/>
                  </a:lnTo>
                  <a:lnTo>
                    <a:pt x="74" y="299"/>
                  </a:lnTo>
                  <a:lnTo>
                    <a:pt x="59" y="309"/>
                  </a:lnTo>
                  <a:lnTo>
                    <a:pt x="49" y="328"/>
                  </a:lnTo>
                  <a:lnTo>
                    <a:pt x="39" y="343"/>
                  </a:lnTo>
                  <a:lnTo>
                    <a:pt x="30" y="357"/>
                  </a:lnTo>
                  <a:lnTo>
                    <a:pt x="25" y="372"/>
                  </a:lnTo>
                  <a:lnTo>
                    <a:pt x="15" y="386"/>
                  </a:lnTo>
                  <a:lnTo>
                    <a:pt x="10" y="406"/>
                  </a:lnTo>
                  <a:lnTo>
                    <a:pt x="0" y="425"/>
                  </a:lnTo>
                  <a:lnTo>
                    <a:pt x="0" y="444"/>
                  </a:lnTo>
                  <a:lnTo>
                    <a:pt x="0" y="464"/>
                  </a:lnTo>
                  <a:lnTo>
                    <a:pt x="0" y="488"/>
                  </a:lnTo>
                  <a:lnTo>
                    <a:pt x="0" y="502"/>
                  </a:lnTo>
                  <a:lnTo>
                    <a:pt x="0" y="526"/>
                  </a:lnTo>
                  <a:lnTo>
                    <a:pt x="5" y="541"/>
                  </a:lnTo>
                  <a:lnTo>
                    <a:pt x="10" y="565"/>
                  </a:lnTo>
                  <a:lnTo>
                    <a:pt x="15" y="575"/>
                  </a:lnTo>
                  <a:lnTo>
                    <a:pt x="25" y="594"/>
                  </a:lnTo>
                  <a:lnTo>
                    <a:pt x="35" y="608"/>
                  </a:lnTo>
                  <a:lnTo>
                    <a:pt x="44" y="628"/>
                  </a:lnTo>
                  <a:lnTo>
                    <a:pt x="59" y="637"/>
                  </a:lnTo>
                  <a:lnTo>
                    <a:pt x="69" y="652"/>
                  </a:lnTo>
                  <a:lnTo>
                    <a:pt x="83" y="666"/>
                  </a:lnTo>
                  <a:lnTo>
                    <a:pt x="98" y="681"/>
                  </a:lnTo>
                  <a:lnTo>
                    <a:pt x="118" y="690"/>
                  </a:lnTo>
                  <a:lnTo>
                    <a:pt x="127" y="705"/>
                  </a:lnTo>
                  <a:lnTo>
                    <a:pt x="147" y="715"/>
                  </a:lnTo>
                  <a:lnTo>
                    <a:pt x="161" y="729"/>
                  </a:lnTo>
                  <a:lnTo>
                    <a:pt x="176" y="739"/>
                  </a:lnTo>
                  <a:lnTo>
                    <a:pt x="196" y="753"/>
                  </a:lnTo>
                  <a:lnTo>
                    <a:pt x="210" y="768"/>
                  </a:lnTo>
                  <a:lnTo>
                    <a:pt x="225" y="777"/>
                  </a:lnTo>
                  <a:lnTo>
                    <a:pt x="244" y="792"/>
                  </a:lnTo>
                  <a:lnTo>
                    <a:pt x="259" y="806"/>
                  </a:lnTo>
                  <a:lnTo>
                    <a:pt x="274" y="821"/>
                  </a:lnTo>
                  <a:lnTo>
                    <a:pt x="288" y="835"/>
                  </a:lnTo>
                  <a:lnTo>
                    <a:pt x="303" y="850"/>
                  </a:lnTo>
                  <a:lnTo>
                    <a:pt x="318" y="864"/>
                  </a:lnTo>
                  <a:lnTo>
                    <a:pt x="327" y="879"/>
                  </a:lnTo>
                  <a:lnTo>
                    <a:pt x="342" y="898"/>
                  </a:lnTo>
                  <a:lnTo>
                    <a:pt x="352" y="917"/>
                  </a:lnTo>
                  <a:lnTo>
                    <a:pt x="357" y="937"/>
                  </a:lnTo>
                  <a:lnTo>
                    <a:pt x="366" y="956"/>
                  </a:lnTo>
                  <a:lnTo>
                    <a:pt x="376" y="98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2984" y="516"/>
              <a:ext cx="332" cy="315"/>
            </a:xfrm>
            <a:custGeom>
              <a:avLst/>
              <a:gdLst>
                <a:gd name="T0" fmla="*/ 0 w 926"/>
                <a:gd name="T1" fmla="*/ 0 h 908"/>
                <a:gd name="T2" fmla="*/ 0 w 926"/>
                <a:gd name="T3" fmla="*/ 0 h 908"/>
                <a:gd name="T4" fmla="*/ 0 w 926"/>
                <a:gd name="T5" fmla="*/ 0 h 908"/>
                <a:gd name="T6" fmla="*/ 0 w 926"/>
                <a:gd name="T7" fmla="*/ 0 h 908"/>
                <a:gd name="T8" fmla="*/ 0 w 926"/>
                <a:gd name="T9" fmla="*/ 0 h 908"/>
                <a:gd name="T10" fmla="*/ 0 w 926"/>
                <a:gd name="T11" fmla="*/ 0 h 908"/>
                <a:gd name="T12" fmla="*/ 0 w 926"/>
                <a:gd name="T13" fmla="*/ 0 h 908"/>
                <a:gd name="T14" fmla="*/ 0 w 926"/>
                <a:gd name="T15" fmla="*/ 0 h 908"/>
                <a:gd name="T16" fmla="*/ 0 w 926"/>
                <a:gd name="T17" fmla="*/ 0 h 908"/>
                <a:gd name="T18" fmla="*/ 0 w 926"/>
                <a:gd name="T19" fmla="*/ 0 h 908"/>
                <a:gd name="T20" fmla="*/ 0 w 926"/>
                <a:gd name="T21" fmla="*/ 0 h 908"/>
                <a:gd name="T22" fmla="*/ 0 w 926"/>
                <a:gd name="T23" fmla="*/ 0 h 908"/>
                <a:gd name="T24" fmla="*/ 0 w 926"/>
                <a:gd name="T25" fmla="*/ 0 h 9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26"/>
                <a:gd name="T40" fmla="*/ 0 h 908"/>
                <a:gd name="T41" fmla="*/ 926 w 926"/>
                <a:gd name="T42" fmla="*/ 908 h 90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26" h="908">
                  <a:moveTo>
                    <a:pt x="0" y="700"/>
                  </a:moveTo>
                  <a:lnTo>
                    <a:pt x="0" y="208"/>
                  </a:lnTo>
                  <a:lnTo>
                    <a:pt x="214" y="208"/>
                  </a:lnTo>
                  <a:lnTo>
                    <a:pt x="214" y="0"/>
                  </a:lnTo>
                  <a:lnTo>
                    <a:pt x="712" y="0"/>
                  </a:lnTo>
                  <a:lnTo>
                    <a:pt x="712" y="208"/>
                  </a:lnTo>
                  <a:lnTo>
                    <a:pt x="926" y="208"/>
                  </a:lnTo>
                  <a:lnTo>
                    <a:pt x="926" y="700"/>
                  </a:lnTo>
                  <a:lnTo>
                    <a:pt x="712" y="700"/>
                  </a:lnTo>
                  <a:lnTo>
                    <a:pt x="712" y="908"/>
                  </a:lnTo>
                  <a:lnTo>
                    <a:pt x="214" y="908"/>
                  </a:lnTo>
                  <a:lnTo>
                    <a:pt x="214" y="700"/>
                  </a:lnTo>
                  <a:lnTo>
                    <a:pt x="0" y="7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" name="AutoShape 7"/>
            <p:cNvSpPr>
              <a:spLocks noChangeArrowheads="1"/>
            </p:cNvSpPr>
            <p:nvPr/>
          </p:nvSpPr>
          <p:spPr bwMode="auto">
            <a:xfrm>
              <a:off x="2984" y="516"/>
              <a:ext cx="332" cy="315"/>
            </a:xfrm>
            <a:custGeom>
              <a:avLst/>
              <a:gdLst>
                <a:gd name="T0" fmla="*/ 0 w 926"/>
                <a:gd name="T1" fmla="*/ 0 h 908"/>
                <a:gd name="T2" fmla="*/ 0 w 926"/>
                <a:gd name="T3" fmla="*/ 0 h 908"/>
                <a:gd name="T4" fmla="*/ 0 w 926"/>
                <a:gd name="T5" fmla="*/ 0 h 908"/>
                <a:gd name="T6" fmla="*/ 0 w 926"/>
                <a:gd name="T7" fmla="*/ 0 h 908"/>
                <a:gd name="T8" fmla="*/ 0 w 926"/>
                <a:gd name="T9" fmla="*/ 0 h 908"/>
                <a:gd name="T10" fmla="*/ 0 w 926"/>
                <a:gd name="T11" fmla="*/ 0 h 908"/>
                <a:gd name="T12" fmla="*/ 0 w 926"/>
                <a:gd name="T13" fmla="*/ 0 h 908"/>
                <a:gd name="T14" fmla="*/ 0 w 926"/>
                <a:gd name="T15" fmla="*/ 0 h 908"/>
                <a:gd name="T16" fmla="*/ 0 w 926"/>
                <a:gd name="T17" fmla="*/ 0 h 908"/>
                <a:gd name="T18" fmla="*/ 0 w 926"/>
                <a:gd name="T19" fmla="*/ 0 h 908"/>
                <a:gd name="T20" fmla="*/ 0 w 926"/>
                <a:gd name="T21" fmla="*/ 0 h 908"/>
                <a:gd name="T22" fmla="*/ 0 w 926"/>
                <a:gd name="T23" fmla="*/ 0 h 908"/>
                <a:gd name="T24" fmla="*/ 0 w 926"/>
                <a:gd name="T25" fmla="*/ 0 h 9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26"/>
                <a:gd name="T40" fmla="*/ 0 h 908"/>
                <a:gd name="T41" fmla="*/ 926 w 926"/>
                <a:gd name="T42" fmla="*/ 908 h 90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26" h="908">
                  <a:moveTo>
                    <a:pt x="0" y="700"/>
                  </a:moveTo>
                  <a:lnTo>
                    <a:pt x="0" y="208"/>
                  </a:lnTo>
                  <a:lnTo>
                    <a:pt x="214" y="208"/>
                  </a:lnTo>
                  <a:lnTo>
                    <a:pt x="214" y="0"/>
                  </a:lnTo>
                  <a:lnTo>
                    <a:pt x="712" y="0"/>
                  </a:lnTo>
                  <a:lnTo>
                    <a:pt x="712" y="208"/>
                  </a:lnTo>
                  <a:lnTo>
                    <a:pt x="926" y="208"/>
                  </a:lnTo>
                  <a:lnTo>
                    <a:pt x="926" y="700"/>
                  </a:lnTo>
                  <a:lnTo>
                    <a:pt x="712" y="700"/>
                  </a:lnTo>
                  <a:lnTo>
                    <a:pt x="712" y="908"/>
                  </a:lnTo>
                  <a:lnTo>
                    <a:pt x="214" y="908"/>
                  </a:lnTo>
                  <a:lnTo>
                    <a:pt x="214" y="700"/>
                  </a:lnTo>
                  <a:lnTo>
                    <a:pt x="0" y="70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2984" y="675"/>
              <a:ext cx="332" cy="1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FFFFFF"/>
                </a:buClr>
                <a:buFontTx/>
                <a:buNone/>
              </a:pPr>
              <a:endParaRPr lang="ru-RU" altLang="ru-RU" sz="1800">
                <a:solidFill>
                  <a:prstClr val="white"/>
                </a:solidFill>
                <a:cs typeface="Tahoma" panose="020B0604030504040204" pitchFamily="34" charset="0"/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2984" y="707"/>
              <a:ext cx="332" cy="17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FFFFFF"/>
                </a:buClr>
                <a:buFontTx/>
                <a:buNone/>
              </a:pPr>
              <a:endParaRPr lang="ru-RU" altLang="ru-RU" sz="1800">
                <a:solidFill>
                  <a:prstClr val="white"/>
                </a:solidFill>
                <a:cs typeface="Tahoma" panose="020B0604030504040204" pitchFamily="34" charset="0"/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2984" y="707"/>
              <a:ext cx="332" cy="1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FFFFFF"/>
                </a:buClr>
                <a:buFontTx/>
                <a:buNone/>
              </a:pPr>
              <a:endParaRPr lang="ru-RU" altLang="ru-RU" sz="1800">
                <a:solidFill>
                  <a:prstClr val="white"/>
                </a:solidFill>
                <a:cs typeface="Tahoma" panose="020B0604030504040204" pitchFamily="34" charset="0"/>
              </a:endParaRP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2984" y="741"/>
              <a:ext cx="332" cy="1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FFFFFF"/>
                </a:buClr>
                <a:buFontTx/>
                <a:buNone/>
              </a:pPr>
              <a:endParaRPr lang="ru-RU" altLang="ru-RU" sz="1800">
                <a:solidFill>
                  <a:prstClr val="white"/>
                </a:solidFill>
                <a:cs typeface="Tahoma" panose="020B0604030504040204" pitchFamily="34" charset="0"/>
              </a:endParaRP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3060" y="774"/>
              <a:ext cx="178" cy="11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FFFFFF"/>
                </a:buClr>
                <a:buFontTx/>
                <a:buNone/>
              </a:pPr>
              <a:endParaRPr lang="ru-RU" altLang="ru-RU" sz="1800">
                <a:solidFill>
                  <a:prstClr val="white"/>
                </a:solidFill>
                <a:cs typeface="Tahoma" panose="020B0604030504040204" pitchFamily="34" charset="0"/>
              </a:endParaRPr>
            </a:p>
          </p:txBody>
        </p:sp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3060" y="774"/>
              <a:ext cx="178" cy="11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FFFFFF"/>
                </a:buClr>
                <a:buFontTx/>
                <a:buNone/>
              </a:pPr>
              <a:endParaRPr lang="ru-RU" altLang="ru-RU" sz="1800">
                <a:solidFill>
                  <a:prstClr val="white"/>
                </a:solidFill>
                <a:cs typeface="Tahoma" panose="020B0604030504040204" pitchFamily="34" charset="0"/>
              </a:endParaRPr>
            </a:p>
          </p:txBody>
        </p: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3060" y="798"/>
              <a:ext cx="178" cy="1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FFFFFF"/>
                </a:buClr>
                <a:buFontTx/>
                <a:buNone/>
              </a:pPr>
              <a:endParaRPr lang="ru-RU" altLang="ru-RU" sz="1800">
                <a:solidFill>
                  <a:prstClr val="white"/>
                </a:solidFill>
                <a:cs typeface="Tahoma" panose="020B0604030504040204" pitchFamily="34" charset="0"/>
              </a:endParaRPr>
            </a:p>
          </p:txBody>
        </p:sp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3060" y="831"/>
              <a:ext cx="178" cy="13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FFFFFF"/>
                </a:buClr>
                <a:buFontTx/>
                <a:buNone/>
              </a:pPr>
              <a:endParaRPr lang="ru-RU" altLang="ru-RU" sz="1800">
                <a:solidFill>
                  <a:prstClr val="white"/>
                </a:solidFill>
                <a:cs typeface="Tahoma" panose="020B0604030504040204" pitchFamily="34" charset="0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0" y="654065"/>
            <a:ext cx="9144000" cy="49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575" y="4064046"/>
            <a:ext cx="1171852" cy="945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11949" y="3772725"/>
            <a:ext cx="1039088" cy="945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4" name="Picture 2" descr="http://sous.ws/uploads/posts/2012-10/1351491540_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r="11607" b="10710"/>
          <a:stretch/>
        </p:blipFill>
        <p:spPr bwMode="auto">
          <a:xfrm>
            <a:off x="33455" y="1152098"/>
            <a:ext cx="2180575" cy="247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48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7138"/>
            <a:ext cx="91313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532" y="4336780"/>
            <a:ext cx="1305018" cy="670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43675" y="4536528"/>
            <a:ext cx="1180731" cy="2707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8510" y="19281"/>
            <a:ext cx="3546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ea typeface="Arial" panose="020B0604020202020204" pitchFamily="34" charset="0"/>
              </a:rPr>
              <a:t>Новые биопрепараты</a:t>
            </a:r>
            <a:endParaRPr lang="ru-RU" sz="24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309" y="944356"/>
            <a:ext cx="804893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000" b="1" dirty="0" smtClean="0"/>
              <a:t>Эффективный инструмент для борьбы с паршой, мучнистой росой, </a:t>
            </a:r>
          </a:p>
          <a:p>
            <a:pPr>
              <a:lnSpc>
                <a:spcPct val="200000"/>
              </a:lnSpc>
            </a:pPr>
            <a:r>
              <a:rPr lang="ru-RU" sz="2000" b="1" dirty="0" smtClean="0"/>
              <a:t>      </a:t>
            </a:r>
            <a:r>
              <a:rPr lang="ru-RU" sz="2000" b="1" dirty="0" err="1" smtClean="0"/>
              <a:t>альтернаризом</a:t>
            </a:r>
            <a:r>
              <a:rPr lang="ru-RU" sz="2000" b="1" dirty="0" smtClean="0"/>
              <a:t>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000" b="1" dirty="0" smtClean="0"/>
              <a:t>Безопасность для человека и теплокровных животных;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000" b="1" dirty="0" smtClean="0"/>
              <a:t>Высокая экологичность;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000" b="1" dirty="0" smtClean="0"/>
              <a:t>Простота и удобство при хранении и применении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87127" y="2581276"/>
            <a:ext cx="307657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85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7138"/>
            <a:ext cx="91313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4216894"/>
            <a:ext cx="1571348" cy="811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69947" y="4320650"/>
            <a:ext cx="1571348" cy="811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1" y="4369294"/>
            <a:ext cx="1571348" cy="811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1414" y="17577"/>
            <a:ext cx="3546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ea typeface="Arial" panose="020B0604020202020204" pitchFamily="34" charset="0"/>
              </a:rPr>
              <a:t>Новые биопрепараты</a:t>
            </a:r>
            <a:endParaRPr lang="ru-RU" sz="24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3" y="701764"/>
            <a:ext cx="628236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000" b="1" dirty="0" smtClean="0"/>
              <a:t>Действующее вещество: </a:t>
            </a:r>
          </a:p>
          <a:p>
            <a:pPr>
              <a:spcBef>
                <a:spcPts val="600"/>
              </a:spcBef>
            </a:pPr>
            <a:r>
              <a:rPr lang="en-US" sz="2000" b="1" i="1" dirty="0" smtClean="0"/>
              <a:t>Bacillus subtilis </a:t>
            </a:r>
            <a:r>
              <a:rPr lang="en-US" sz="2000" b="1" dirty="0" smtClean="0"/>
              <a:t>BZR 336g</a:t>
            </a:r>
            <a:endParaRPr lang="ru-RU" sz="2000" b="1" dirty="0" smtClean="0"/>
          </a:p>
          <a:p>
            <a:pPr>
              <a:spcBef>
                <a:spcPts val="600"/>
              </a:spcBef>
            </a:pPr>
            <a:r>
              <a:rPr lang="en-US" sz="2000" b="1" i="1" dirty="0" smtClean="0"/>
              <a:t>Bacillus </a:t>
            </a:r>
            <a:r>
              <a:rPr lang="en-US" sz="2000" b="1" i="1" dirty="0"/>
              <a:t>subtilis </a:t>
            </a:r>
            <a:r>
              <a:rPr lang="en-US" sz="2000" b="1" dirty="0"/>
              <a:t>BZR </a:t>
            </a:r>
            <a:r>
              <a:rPr lang="en-US" sz="2000" b="1" dirty="0" smtClean="0"/>
              <a:t>517</a:t>
            </a:r>
          </a:p>
          <a:p>
            <a:pPr>
              <a:spcBef>
                <a:spcPts val="600"/>
              </a:spcBef>
            </a:pPr>
            <a:r>
              <a:rPr lang="en-US" sz="2000" b="1" i="1" dirty="0" smtClean="0"/>
              <a:t>Pseudomonas </a:t>
            </a:r>
            <a:r>
              <a:rPr lang="en-US" sz="2000" b="1" i="1" dirty="0" err="1"/>
              <a:t>chlororaphis</a:t>
            </a:r>
            <a:r>
              <a:rPr lang="en-US" sz="2000" b="1" i="1" dirty="0"/>
              <a:t> </a:t>
            </a:r>
            <a:r>
              <a:rPr lang="en-US" sz="2000" b="1" dirty="0" smtClean="0"/>
              <a:t>245-F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000" b="1" dirty="0" err="1" smtClean="0"/>
              <a:t>Препаративная</a:t>
            </a:r>
            <a:r>
              <a:rPr lang="ru-RU" sz="2000" b="1" dirty="0" smtClean="0"/>
              <a:t> форма:  ЖК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000" b="1" dirty="0" smtClean="0"/>
              <a:t>Культура: яблоня</a:t>
            </a:r>
            <a:endParaRPr lang="ru-RU" sz="2000" b="1" dirty="0"/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000" b="1" dirty="0" smtClean="0"/>
              <a:t>Упаковка: пластмассовые флаконы емкостью до 5 л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000" b="1" dirty="0" smtClean="0"/>
              <a:t>Норма расхода рабочей жидкости: 1000 л/га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000" b="1" dirty="0" smtClean="0"/>
              <a:t>Норма расхода биопрепаратов  4,5-5,0 л/га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337" y="3684234"/>
            <a:ext cx="2120925" cy="144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0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7138"/>
            <a:ext cx="91313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5101" y="4261282"/>
            <a:ext cx="1388492" cy="7224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23355" y="4453086"/>
            <a:ext cx="2320647" cy="338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4619" y="-47636"/>
            <a:ext cx="3974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</a:rPr>
              <a:t>Механизм действия</a:t>
            </a:r>
          </a:p>
        </p:txBody>
      </p:sp>
      <p:pic>
        <p:nvPicPr>
          <p:cNvPr id="6" name="Рисунок 1" descr="G:\двойные культуры\pyrenophora\10 дней\SNAP-162915-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6" y="677358"/>
            <a:ext cx="2936173" cy="220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/>
          </p:cNvSpPr>
          <p:nvPr/>
        </p:nvSpPr>
        <p:spPr>
          <a:xfrm>
            <a:off x="1039940" y="2070500"/>
            <a:ext cx="184441" cy="136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anchor="ctr"/>
          <a:lstStyle>
            <a:lvl1pPr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21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</a:t>
            </a:r>
            <a:endParaRPr lang="ru-RU" altLang="ru-RU" sz="13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>
            <a:spLocks/>
          </p:cNvSpPr>
          <p:nvPr/>
        </p:nvSpPr>
        <p:spPr>
          <a:xfrm>
            <a:off x="2079991" y="1311842"/>
            <a:ext cx="184441" cy="136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anchor="ctr"/>
          <a:lstStyle>
            <a:lvl1pPr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21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б</a:t>
            </a:r>
            <a:endParaRPr lang="ru-RU" altLang="ru-RU" sz="13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152276" y="1528853"/>
            <a:ext cx="148768" cy="16193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1891191" y="1152582"/>
            <a:ext cx="155754" cy="18028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1061270" y="1692883"/>
            <a:ext cx="105782" cy="34970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700282" y="1705968"/>
            <a:ext cx="384537" cy="33662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82235" y="3017923"/>
            <a:ext cx="23754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а – Распад мицелия на фрагменты</a:t>
            </a:r>
          </a:p>
          <a:p>
            <a:pPr>
              <a:defRPr/>
            </a:pPr>
            <a:endParaRPr lang="ru-RU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б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– Выход пигментированного содержимого гифы</a:t>
            </a:r>
          </a:p>
        </p:txBody>
      </p:sp>
      <p:pic>
        <p:nvPicPr>
          <p:cNvPr id="23" name="Рисунок 21" descr="C:\Users\NM\Desktop\двойные культуры\Fgram vs 336\40ч\вар 3\х40 dic\SNAP-145725-0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321" y="677359"/>
            <a:ext cx="3046544" cy="220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784329" y="3091215"/>
            <a:ext cx="3345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Разрыв </a:t>
            </a:r>
            <a:r>
              <a:rPr lang="ru-RU" altLang="ru-R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апикальной части      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гифы </a:t>
            </a:r>
            <a:r>
              <a:rPr lang="ru-RU" altLang="ru-R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с 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выходом </a:t>
            </a:r>
          </a:p>
          <a:p>
            <a:pPr algn="ctr"/>
            <a:r>
              <a:rPr lang="ru-RU" altLang="ru-RU" sz="1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содержимого</a:t>
            </a:r>
            <a:endParaRPr lang="ru-RU" altLang="ru-RU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5" name="Рисунок 3" descr="E:\двойные культуры\oxysporum\40ч\вар 4\х40 dic\SNAP-120837-00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095" y="677358"/>
            <a:ext cx="2842979" cy="220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Прямая со стрелкой 25"/>
          <p:cNvCxnSpPr/>
          <p:nvPr/>
        </p:nvCxnSpPr>
        <p:spPr>
          <a:xfrm flipH="1">
            <a:off x="3286270" y="1224352"/>
            <a:ext cx="479425" cy="4064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016328" y="898639"/>
            <a:ext cx="458018" cy="19836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6577625" y="2070499"/>
            <a:ext cx="245728" cy="34906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 flipV="1">
            <a:off x="7273460" y="1694449"/>
            <a:ext cx="685614" cy="3946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6073640" y="3090179"/>
            <a:ext cx="30576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Полное растворение гифы 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адсорбированными </a:t>
            </a:r>
            <a:r>
              <a:rPr lang="ru-RU" altLang="ru-R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на ней бактериями </a:t>
            </a:r>
          </a:p>
        </p:txBody>
      </p:sp>
    </p:spTree>
    <p:extLst>
      <p:ext uri="{BB962C8B-B14F-4D97-AF65-F5344CB8AC3E}">
        <p14:creationId xmlns:p14="http://schemas.microsoft.com/office/powerpoint/2010/main" val="287443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" y="661696"/>
            <a:ext cx="9143999" cy="49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388" y="4390318"/>
            <a:ext cx="2237173" cy="64332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flipV="1">
            <a:off x="7190913" y="4390318"/>
            <a:ext cx="1669002" cy="5073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776" y="129893"/>
            <a:ext cx="8408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</a:rPr>
              <a:t>Проверенная формуляция, гарантия эффективности </a:t>
            </a:r>
            <a:endParaRPr lang="ru-RU" sz="2400" b="1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350" y="754604"/>
            <a:ext cx="727969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Эффективность: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Эффективность на уровне химических пестицидов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Применение в нормальную погоду с хорошим покрытием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Устойчивость к смыванию: повторить применение после обильных осадков (&gt; 40 мм)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37350" y="2431384"/>
            <a:ext cx="777674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Рекомендации к опрыскиванию: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 smtClean="0"/>
              <a:t>Препаративная</a:t>
            </a:r>
            <a:r>
              <a:rPr lang="ru-RU" dirty="0" smtClean="0"/>
              <a:t> форма жидкая культура: легче дозировать и использовать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Совместимы </a:t>
            </a:r>
            <a:r>
              <a:rPr lang="ru-RU" dirty="0" smtClean="0"/>
              <a:t>с жесткой водой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Интервалы </a:t>
            </a:r>
            <a:r>
              <a:rPr lang="ru-RU" dirty="0" smtClean="0"/>
              <a:t>7-15 дней в зависимости от погодных условий (УФ)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Нет ограничений по сроку ожидания: 0 дней; максимальное количество </a:t>
            </a:r>
          </a:p>
          <a:p>
            <a:r>
              <a:rPr lang="ru-RU" dirty="0" smtClean="0"/>
              <a:t>применений - неограниченно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37350" y="4166934"/>
            <a:ext cx="8380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Совместимость: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Совместим с большинством химических и биологических пестицидов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43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4496578"/>
            <a:ext cx="91313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88578"/>
            <a:ext cx="91440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Содержимое 3"/>
          <p:cNvSpPr txBox="1">
            <a:spLocks/>
          </p:cNvSpPr>
          <p:nvPr/>
        </p:nvSpPr>
        <p:spPr bwMode="auto">
          <a:xfrm>
            <a:off x="212726" y="1845744"/>
            <a:ext cx="3832245" cy="306200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lnSpc>
                <a:spcPts val="1800"/>
              </a:lnSpc>
              <a:spcBef>
                <a:spcPts val="1800"/>
              </a:spcBef>
              <a:buFontTx/>
              <a:buNone/>
            </a:pPr>
            <a:r>
              <a:rPr kumimoji="0" lang="ru-RU" altLang="ru-RU" sz="2000" dirty="0" smtClean="0">
                <a:solidFill>
                  <a:sysClr val="windowText" lastClr="000000"/>
                </a:solidFill>
                <a:cs typeface="Arial" panose="020B0604020202020204" pitchFamily="34" charset="0"/>
              </a:rPr>
              <a:t>Высокая стоимость </a:t>
            </a:r>
          </a:p>
          <a:p>
            <a:pPr marL="0" indent="0" algn="ctr" defTabSz="914400" eaLnBrk="1" hangingPunct="1">
              <a:lnSpc>
                <a:spcPts val="1800"/>
              </a:lnSpc>
              <a:spcBef>
                <a:spcPts val="1800"/>
              </a:spcBef>
              <a:buFontTx/>
              <a:buNone/>
            </a:pPr>
            <a:r>
              <a:rPr kumimoji="0" lang="ru-RU" altLang="ru-RU" sz="2000" dirty="0" smtClean="0">
                <a:solidFill>
                  <a:sysClr val="windowText" lastClr="000000"/>
                </a:solidFill>
                <a:cs typeface="Arial" panose="020B0604020202020204" pitchFamily="34" charset="0"/>
              </a:rPr>
              <a:t>Отсутствие </a:t>
            </a:r>
            <a:r>
              <a:rPr kumimoji="0" lang="ru-RU" altLang="ru-RU" sz="2000" dirty="0" err="1" smtClean="0">
                <a:solidFill>
                  <a:sysClr val="windowText" lastClr="000000"/>
                </a:solidFill>
                <a:cs typeface="Arial" panose="020B0604020202020204" pitchFamily="34" charset="0"/>
              </a:rPr>
              <a:t>полифункциональности</a:t>
            </a:r>
            <a:endParaRPr kumimoji="0" lang="ru-RU" altLang="ru-RU" sz="2000" dirty="0" smtClean="0">
              <a:solidFill>
                <a:sysClr val="windowText" lastClr="000000"/>
              </a:solidFill>
              <a:cs typeface="Arial" panose="020B0604020202020204" pitchFamily="34" charset="0"/>
            </a:endParaRPr>
          </a:p>
          <a:p>
            <a:pPr marL="0" indent="0" algn="ctr" defTabSz="914400" eaLnBrk="1" hangingPunct="1">
              <a:lnSpc>
                <a:spcPts val="1800"/>
              </a:lnSpc>
              <a:spcBef>
                <a:spcPts val="1800"/>
              </a:spcBef>
              <a:buFontTx/>
              <a:buNone/>
            </a:pPr>
            <a:r>
              <a:rPr kumimoji="0" lang="ru-RU" altLang="ru-RU" sz="2000" dirty="0" smtClean="0">
                <a:solidFill>
                  <a:sysClr val="windowText" lastClr="000000"/>
                </a:solidFill>
                <a:cs typeface="Arial" panose="020B0604020202020204" pitchFamily="34" charset="0"/>
              </a:rPr>
              <a:t>Накопление пестицидов в продукции</a:t>
            </a:r>
          </a:p>
          <a:p>
            <a:pPr marL="0" indent="0" algn="ctr" defTabSz="914400" eaLnBrk="1" hangingPunct="1">
              <a:lnSpc>
                <a:spcPts val="1800"/>
              </a:lnSpc>
              <a:spcBef>
                <a:spcPts val="1800"/>
              </a:spcBef>
              <a:buFont typeface="Wingdings 2" panose="05020102010507070707" pitchFamily="18" charset="2"/>
              <a:buNone/>
            </a:pPr>
            <a:r>
              <a:rPr kumimoji="0" lang="ru-RU" altLang="ru-RU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Выработка устойчивости у вредных организмов</a:t>
            </a:r>
            <a:endParaRPr kumimoji="0" lang="ru-RU" altLang="ru-RU" sz="2400" dirty="0">
              <a:solidFill>
                <a:sysClr val="windowText" lastClr="000000"/>
              </a:solidFill>
            </a:endParaRPr>
          </a:p>
          <a:p>
            <a:pPr marL="0" indent="0" algn="ctr" defTabSz="914400" eaLnBrk="1" hangingPunct="1">
              <a:lnSpc>
                <a:spcPts val="1800"/>
              </a:lnSpc>
              <a:spcBef>
                <a:spcPts val="1800"/>
              </a:spcBef>
              <a:buFontTx/>
              <a:buNone/>
            </a:pPr>
            <a:r>
              <a:rPr kumimoji="0" lang="ru-RU" altLang="ru-RU" sz="2000" dirty="0" smtClean="0">
                <a:solidFill>
                  <a:sysClr val="windowText" lastClr="000000"/>
                </a:solidFill>
                <a:cs typeface="Arial" panose="020B0604020202020204" pitchFamily="34" charset="0"/>
              </a:rPr>
              <a:t>Дестабилизация </a:t>
            </a:r>
            <a:r>
              <a:rPr kumimoji="0" lang="ru-RU" altLang="ru-RU" sz="2000" dirty="0" err="1" smtClean="0">
                <a:solidFill>
                  <a:sysClr val="windowText" lastClr="000000"/>
                </a:solidFill>
                <a:cs typeface="Arial" panose="020B0604020202020204" pitchFamily="34" charset="0"/>
              </a:rPr>
              <a:t>агроэкосистемы</a:t>
            </a:r>
            <a:endParaRPr kumimoji="0" lang="ru-RU" altLang="ru-RU" sz="2000" dirty="0" smtClean="0">
              <a:solidFill>
                <a:sysClr val="windowText" lastClr="000000"/>
              </a:solidFill>
              <a:cs typeface="Arial" panose="020B0604020202020204" pitchFamily="34" charset="0"/>
            </a:endParaRPr>
          </a:p>
          <a:p>
            <a:pPr marL="0" indent="0" algn="ctr" defTabSz="914400" eaLnBrk="1" hangingPunct="1">
              <a:lnSpc>
                <a:spcPts val="1800"/>
              </a:lnSpc>
              <a:spcBef>
                <a:spcPts val="1800"/>
              </a:spcBef>
              <a:buFontTx/>
              <a:buNone/>
            </a:pPr>
            <a:endParaRPr kumimoji="0" lang="ru-RU" altLang="ru-RU" sz="2000" dirty="0" smtClean="0">
              <a:solidFill>
                <a:sysClr val="windowText" lastClr="000000"/>
              </a:solidFill>
              <a:cs typeface="Arial" panose="020B0604020202020204" pitchFamily="34" charset="0"/>
            </a:endParaRPr>
          </a:p>
          <a:p>
            <a:pPr marL="0" indent="0" algn="ctr" defTabSz="914400" eaLnBrk="1" hangingPunct="1">
              <a:lnSpc>
                <a:spcPts val="1800"/>
              </a:lnSpc>
              <a:spcBef>
                <a:spcPts val="1800"/>
              </a:spcBef>
              <a:buFontTx/>
              <a:buNone/>
            </a:pPr>
            <a:endParaRPr kumimoji="0" lang="ru-RU" altLang="ru-RU" sz="2000" dirty="0" smtClean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sp>
        <p:nvSpPr>
          <p:cNvPr id="3" name="Содержимое 4"/>
          <p:cNvSpPr txBox="1">
            <a:spLocks/>
          </p:cNvSpPr>
          <p:nvPr/>
        </p:nvSpPr>
        <p:spPr bwMode="auto">
          <a:xfrm>
            <a:off x="5105400" y="1840608"/>
            <a:ext cx="3832246" cy="305377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lnSpc>
                <a:spcPts val="1800"/>
              </a:lnSpc>
              <a:spcBef>
                <a:spcPts val="1800"/>
              </a:spcBef>
              <a:buFontTx/>
              <a:buNone/>
            </a:pPr>
            <a:r>
              <a:rPr kumimoji="0" lang="ru-RU" altLang="ru-RU" sz="2000" dirty="0" smtClean="0">
                <a:solidFill>
                  <a:sysClr val="windowText" lastClr="000000"/>
                </a:solidFill>
              </a:rPr>
              <a:t>Демократичная цена</a:t>
            </a:r>
          </a:p>
          <a:p>
            <a:pPr marL="0" indent="0" algn="ctr" defTabSz="914400" eaLnBrk="1" hangingPunct="1">
              <a:lnSpc>
                <a:spcPts val="1800"/>
              </a:lnSpc>
              <a:spcBef>
                <a:spcPts val="1800"/>
              </a:spcBef>
              <a:buFontTx/>
              <a:buNone/>
            </a:pPr>
            <a:r>
              <a:rPr kumimoji="0" lang="ru-RU" altLang="ru-RU" sz="2000" dirty="0" err="1" smtClean="0">
                <a:solidFill>
                  <a:sysClr val="windowText" lastClr="000000"/>
                </a:solidFill>
              </a:rPr>
              <a:t>Полифункциональность</a:t>
            </a:r>
            <a:r>
              <a:rPr kumimoji="0" lang="ru-RU" altLang="ru-RU" sz="2000" dirty="0">
                <a:solidFill>
                  <a:sysClr val="windowText" lastClr="000000"/>
                </a:solidFill>
              </a:rPr>
              <a:t/>
            </a:r>
            <a:br>
              <a:rPr kumimoji="0" lang="ru-RU" altLang="ru-RU" sz="2000" dirty="0">
                <a:solidFill>
                  <a:sysClr val="windowText" lastClr="000000"/>
                </a:solidFill>
              </a:rPr>
            </a:br>
            <a:endParaRPr kumimoji="0" lang="ru-RU" altLang="ru-RU" sz="2000" dirty="0" smtClean="0">
              <a:solidFill>
                <a:sysClr val="windowText" lastClr="000000"/>
              </a:solidFill>
            </a:endParaRPr>
          </a:p>
          <a:p>
            <a:pPr marL="0" indent="0" algn="ctr" defTabSz="914400" eaLnBrk="1" hangingPunct="1">
              <a:lnSpc>
                <a:spcPts val="1800"/>
              </a:lnSpc>
              <a:spcBef>
                <a:spcPts val="1800"/>
              </a:spcBef>
              <a:buFontTx/>
              <a:buNone/>
            </a:pPr>
            <a:r>
              <a:rPr kumimoji="0" lang="ru-RU" altLang="ru-RU" sz="2000" dirty="0" smtClean="0">
                <a:solidFill>
                  <a:sysClr val="windowText" lastClr="000000"/>
                </a:solidFill>
              </a:rPr>
              <a:t>Экологически безопасная продукция</a:t>
            </a:r>
          </a:p>
          <a:p>
            <a:pPr marL="0" indent="0" algn="ctr" defTabSz="914400" eaLnBrk="1" hangingPunct="1">
              <a:lnSpc>
                <a:spcPts val="1800"/>
              </a:lnSpc>
              <a:spcBef>
                <a:spcPts val="1800"/>
              </a:spcBef>
              <a:buFont typeface="Wingdings 2" panose="05020102010507070707" pitchFamily="18" charset="2"/>
              <a:buNone/>
            </a:pPr>
            <a:r>
              <a:rPr kumimoji="0" lang="ru-RU" altLang="ru-RU" sz="2000" dirty="0" smtClean="0">
                <a:solidFill>
                  <a:sysClr val="windowText" lastClr="000000"/>
                </a:solidFill>
                <a:cs typeface="Arial" panose="020B0604020202020204" pitchFamily="34" charset="0"/>
              </a:rPr>
              <a:t>Отсутствие </a:t>
            </a:r>
            <a:r>
              <a:rPr kumimoji="0" lang="ru-RU" altLang="ru-RU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устойчивости у вредных организмов</a:t>
            </a:r>
            <a:endParaRPr kumimoji="0" lang="ru-RU" altLang="ru-RU" sz="2400" dirty="0">
              <a:solidFill>
                <a:sysClr val="windowText" lastClr="000000"/>
              </a:solidFill>
            </a:endParaRPr>
          </a:p>
          <a:p>
            <a:pPr marL="0" indent="0" algn="ctr" defTabSz="914400" eaLnBrk="1" hangingPunct="1">
              <a:lnSpc>
                <a:spcPts val="1800"/>
              </a:lnSpc>
              <a:spcBef>
                <a:spcPts val="1800"/>
              </a:spcBef>
              <a:buFontTx/>
              <a:buNone/>
            </a:pPr>
            <a:r>
              <a:rPr kumimoji="0" lang="ru-RU" altLang="ru-RU" sz="2000" dirty="0" smtClean="0">
                <a:solidFill>
                  <a:sysClr val="windowText" lastClr="000000"/>
                </a:solidFill>
              </a:rPr>
              <a:t>Сохранение экосистемы и накопление естественных антагонистов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457200" y="37417"/>
            <a:ext cx="8229600" cy="40317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ctr" eaLnBrk="1" hangingPunct="1">
              <a:lnSpc>
                <a:spcPct val="80000"/>
              </a:lnSpc>
              <a:defRPr sz="36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algn="ctr" eaLnBrk="0" hangingPunct="0">
              <a:defRPr sz="3600">
                <a:solidFill>
                  <a:srgbClr val="000000"/>
                </a:solidFill>
                <a:latin typeface="DINPro-Black" pitchFamily="50" charset="0"/>
                <a:ea typeface="Arial" charset="0"/>
                <a:cs typeface="DINPro-Black" pitchFamily="50" charset="0"/>
              </a:defRPr>
            </a:lvl2pPr>
            <a:lvl3pPr algn="ctr" eaLnBrk="0" hangingPunct="0">
              <a:defRPr sz="3600">
                <a:solidFill>
                  <a:srgbClr val="000000"/>
                </a:solidFill>
                <a:latin typeface="DINPro-Black" pitchFamily="50" charset="0"/>
                <a:ea typeface="Arial" charset="0"/>
                <a:cs typeface="DINPro-Black" pitchFamily="50" charset="0"/>
              </a:defRPr>
            </a:lvl3pPr>
            <a:lvl4pPr algn="ctr" eaLnBrk="0" hangingPunct="0">
              <a:defRPr sz="3600">
                <a:solidFill>
                  <a:srgbClr val="000000"/>
                </a:solidFill>
                <a:latin typeface="DINPro-Black" pitchFamily="50" charset="0"/>
                <a:ea typeface="Arial" charset="0"/>
                <a:cs typeface="DINPro-Black" pitchFamily="50" charset="0"/>
              </a:defRPr>
            </a:lvl4pPr>
            <a:lvl5pPr algn="ctr" eaLnBrk="0" hangingPunct="0">
              <a:defRPr sz="3600">
                <a:solidFill>
                  <a:srgbClr val="000000"/>
                </a:solidFill>
                <a:latin typeface="DINPro-Black" pitchFamily="50" charset="0"/>
                <a:ea typeface="Arial" charset="0"/>
                <a:cs typeface="DINPro-Black" pitchFamily="50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Arial" charset="0"/>
                <a:cs typeface="Arial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Arial" charset="0"/>
                <a:cs typeface="Arial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Arial" charset="0"/>
                <a:cs typeface="Arial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ru-RU" dirty="0"/>
              <a:t>Преимущества новых биопрепаратов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726" y="687995"/>
            <a:ext cx="3832245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lnSpc>
                <a:spcPts val="2000"/>
              </a:lnSpc>
            </a:pPr>
            <a:r>
              <a:rPr kumimoji="0" lang="ru-RU" altLang="ru-RU" sz="2400" dirty="0">
                <a:solidFill>
                  <a:sysClr val="windowText" lastClr="000000"/>
                </a:solidFill>
              </a:rPr>
              <a:t>Традиционная система защиты с использованием химических пестицидов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1784" y="684019"/>
            <a:ext cx="3832245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 defTabSz="914400" eaLnBrk="1" hangingPunct="1">
              <a:lnSpc>
                <a:spcPts val="2000"/>
              </a:lnSpc>
              <a:buFontTx/>
              <a:buNone/>
              <a:defRPr kumimoji="0" sz="2400">
                <a:solidFill>
                  <a:sysClr val="windowText" lastClr="000000"/>
                </a:solidFill>
              </a:defRPr>
            </a:lvl1pPr>
          </a:lstStyle>
          <a:p>
            <a:r>
              <a:rPr lang="ru-RU" altLang="ru-RU" dirty="0"/>
              <a:t>Предлагаемая система защиты с использованием новых биопрепаратов  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949" y="3076786"/>
            <a:ext cx="2280102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6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49" y="634893"/>
            <a:ext cx="91313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flipV="1">
            <a:off x="188653" y="4360414"/>
            <a:ext cx="1018711" cy="6569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6235084" y="4280516"/>
            <a:ext cx="2573044" cy="6569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0856" y="-46749"/>
            <a:ext cx="6607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Возможность использования в системе интегрированной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 защиты растений и в органическом земледелии 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40" y="2850824"/>
            <a:ext cx="668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Фазы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4356" y="2772752"/>
            <a:ext cx="1886612" cy="5078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Набухание почек</a:t>
            </a:r>
          </a:p>
          <a:p>
            <a:pPr algn="ctr">
              <a:spcAft>
                <a:spcPts val="0"/>
              </a:spcAft>
            </a:pPr>
            <a:endParaRPr lang="ru-RU" sz="1300" b="1" i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40971" y="2765995"/>
            <a:ext cx="1668683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Бутонизация</a:t>
            </a:r>
            <a:endParaRPr lang="ru-RU" sz="1400" b="1" i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-цветение</a:t>
            </a:r>
            <a:endParaRPr lang="ru-RU" sz="1400" b="1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09654" y="2767302"/>
            <a:ext cx="197192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Рост и </a:t>
            </a:r>
            <a:r>
              <a:rPr lang="ru-RU" sz="14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созревание</a:t>
            </a:r>
          </a:p>
          <a:p>
            <a:pPr algn="ctr">
              <a:spcAft>
                <a:spcPts val="0"/>
              </a:spcAft>
            </a:pPr>
            <a:r>
              <a:rPr lang="ru-RU" sz="14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плодов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224472" y="1135996"/>
            <a:ext cx="2064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30" dirty="0" smtClean="0">
                <a:solidFill>
                  <a:prstClr val="black"/>
                </a:solidFill>
              </a:rPr>
              <a:t>интегрированная</a:t>
            </a:r>
            <a:endParaRPr lang="ru-RU" sz="1600" b="1" spc="-30" dirty="0">
              <a:solidFill>
                <a:prstClr val="black"/>
              </a:solidFill>
            </a:endParaRPr>
          </a:p>
          <a:p>
            <a:pPr algn="ctr"/>
            <a:r>
              <a:rPr lang="ru-RU" sz="1600" b="1" spc="-30" dirty="0">
                <a:solidFill>
                  <a:prstClr val="black"/>
                </a:solidFill>
              </a:rPr>
              <a:t> </a:t>
            </a:r>
            <a:r>
              <a:rPr lang="ru-RU" sz="1600" b="1" spc="-30" dirty="0" smtClean="0">
                <a:solidFill>
                  <a:prstClr val="black"/>
                </a:solidFill>
              </a:rPr>
              <a:t>защита </a:t>
            </a:r>
            <a:r>
              <a:rPr lang="ru-RU" sz="1600" b="1" spc="-30" dirty="0">
                <a:solidFill>
                  <a:prstClr val="black"/>
                </a:solidFill>
              </a:rPr>
              <a:t>растений</a:t>
            </a:r>
            <a:endParaRPr lang="ru-RU" sz="1600" spc="-30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945" y="1986667"/>
            <a:ext cx="13587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spc="-30" dirty="0">
                <a:solidFill>
                  <a:prstClr val="black"/>
                </a:solidFill>
              </a:rPr>
              <a:t>органическое</a:t>
            </a:r>
          </a:p>
          <a:p>
            <a:r>
              <a:rPr lang="ru-RU" sz="1600" b="1" spc="-30" dirty="0">
                <a:solidFill>
                  <a:prstClr val="black"/>
                </a:solidFill>
              </a:rPr>
              <a:t> земледелие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25413" y="2758491"/>
            <a:ext cx="182894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Относительный покой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081580" y="2767302"/>
            <a:ext cx="98623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Плодо</a:t>
            </a:r>
            <a:r>
              <a:rPr lang="ru-RU" sz="14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-ношение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38" y="3558038"/>
            <a:ext cx="1050524" cy="7721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t="17897" r="26893" b="15016"/>
          <a:stretch/>
        </p:blipFill>
        <p:spPr>
          <a:xfrm rot="1170713">
            <a:off x="2960786" y="3789751"/>
            <a:ext cx="1372107" cy="50490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204" y="3601338"/>
            <a:ext cx="762607" cy="75907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439" y="3535755"/>
            <a:ext cx="1095646" cy="72929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686" y="3693166"/>
            <a:ext cx="835682" cy="501876"/>
          </a:xfrm>
          <a:prstGeom prst="rect">
            <a:avLst/>
          </a:prstGeom>
        </p:spPr>
      </p:pic>
      <p:sp>
        <p:nvSpPr>
          <p:cNvPr id="22" name="Стрелка вниз 21"/>
          <p:cNvSpPr/>
          <p:nvPr/>
        </p:nvSpPr>
        <p:spPr>
          <a:xfrm>
            <a:off x="3454610" y="1194713"/>
            <a:ext cx="408450" cy="538233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1745602" y="2110990"/>
            <a:ext cx="408450" cy="538233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3450019" y="2080738"/>
            <a:ext cx="408450" cy="538233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5136650" y="2110990"/>
            <a:ext cx="408450" cy="538233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6891390" y="2114087"/>
            <a:ext cx="408450" cy="538233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8387109" y="2116421"/>
            <a:ext cx="408450" cy="538233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Стрелка вниз 27"/>
          <p:cNvSpPr/>
          <p:nvPr/>
        </p:nvSpPr>
        <p:spPr>
          <a:xfrm>
            <a:off x="8387109" y="1120988"/>
            <a:ext cx="408450" cy="538233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Стрелка вниз 28"/>
          <p:cNvSpPr/>
          <p:nvPr/>
        </p:nvSpPr>
        <p:spPr>
          <a:xfrm>
            <a:off x="7224968" y="1188025"/>
            <a:ext cx="408450" cy="538233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Стрелка вниз 29"/>
          <p:cNvSpPr/>
          <p:nvPr/>
        </p:nvSpPr>
        <p:spPr>
          <a:xfrm>
            <a:off x="6471277" y="1194713"/>
            <a:ext cx="408450" cy="538233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Стрелка вниз 30"/>
          <p:cNvSpPr/>
          <p:nvPr/>
        </p:nvSpPr>
        <p:spPr>
          <a:xfrm>
            <a:off x="5463889" y="1194713"/>
            <a:ext cx="408450" cy="538233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Стрелка вниз 31"/>
          <p:cNvSpPr/>
          <p:nvPr/>
        </p:nvSpPr>
        <p:spPr>
          <a:xfrm>
            <a:off x="4710085" y="1214447"/>
            <a:ext cx="408450" cy="538233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Стрелка вниз 32"/>
          <p:cNvSpPr/>
          <p:nvPr/>
        </p:nvSpPr>
        <p:spPr>
          <a:xfrm>
            <a:off x="1713313" y="1214447"/>
            <a:ext cx="408450" cy="538233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Стрелка вниз 33"/>
          <p:cNvSpPr/>
          <p:nvPr/>
        </p:nvSpPr>
        <p:spPr>
          <a:xfrm rot="16200000">
            <a:off x="603333" y="4505010"/>
            <a:ext cx="408450" cy="538233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Стрелка вниз 34"/>
          <p:cNvSpPr/>
          <p:nvPr/>
        </p:nvSpPr>
        <p:spPr>
          <a:xfrm rot="16200000">
            <a:off x="4505860" y="4505009"/>
            <a:ext cx="408450" cy="538233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79652" y="4592741"/>
            <a:ext cx="236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Новые биопрепараты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118535" y="4601636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Химические пестициды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36" name="Стрелка вниз 35"/>
          <p:cNvSpPr/>
          <p:nvPr/>
        </p:nvSpPr>
        <p:spPr>
          <a:xfrm>
            <a:off x="2843618" y="1214447"/>
            <a:ext cx="408450" cy="538233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91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" y="661696"/>
            <a:ext cx="9143999" cy="49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3986" y="4152100"/>
            <a:ext cx="781234" cy="9170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25054" y="4350058"/>
            <a:ext cx="1054962" cy="5163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288" y="8878"/>
            <a:ext cx="88865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</a:rPr>
              <a:t>Затраты на </a:t>
            </a:r>
            <a:r>
              <a:rPr lang="ru-RU" dirty="0">
                <a:latin typeface="Arial" panose="020B0604020202020204" pitchFamily="34" charset="0"/>
              </a:rPr>
              <a:t>примере яблони сорта Ред </a:t>
            </a:r>
            <a:r>
              <a:rPr lang="ru-RU" dirty="0" smtClean="0">
                <a:latin typeface="Arial" panose="020B0604020202020204" pitchFamily="34" charset="0"/>
              </a:rPr>
              <a:t>Чиф</a:t>
            </a:r>
            <a:r>
              <a:rPr lang="en-US" dirty="0" smtClean="0">
                <a:latin typeface="Arial" panose="020B0604020202020204" pitchFamily="34" charset="0"/>
              </a:rPr>
              <a:t>/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</a:rPr>
              <a:t>Red Chief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</a:rPr>
              <a:t>– </a:t>
            </a:r>
          </a:p>
          <a:p>
            <a:pPr algn="ctr"/>
            <a:r>
              <a:rPr lang="ru-RU" sz="1600" i="1" dirty="0" smtClean="0">
                <a:latin typeface="Arial" panose="020B0604020202020204" pitchFamily="34" charset="0"/>
              </a:rPr>
              <a:t>Система интегрированной защиты растений (Ростовская обл., ООО «АФ Красный сад)</a:t>
            </a:r>
            <a:r>
              <a:rPr lang="ru-RU" sz="2000" i="1" dirty="0">
                <a:latin typeface="Arial" panose="020B0604020202020204" pitchFamily="34" charset="0"/>
              </a:rPr>
              <a:t/>
            </a:r>
            <a:br>
              <a:rPr lang="ru-RU" sz="2000" i="1" dirty="0">
                <a:latin typeface="Arial" panose="020B0604020202020204" pitchFamily="34" charset="0"/>
              </a:rPr>
            </a:b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24288" y="1194084"/>
            <a:ext cx="3871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Хозяйственный стандарт </a:t>
            </a:r>
          </a:p>
          <a:p>
            <a:pPr algn="ctr"/>
            <a:r>
              <a:rPr lang="ru-RU" b="1" dirty="0" smtClean="0"/>
              <a:t>технология защиты с использованием только</a:t>
            </a:r>
          </a:p>
          <a:p>
            <a:pPr algn="ctr"/>
            <a:r>
              <a:rPr lang="ru-RU" b="1" dirty="0" smtClean="0"/>
              <a:t> химических препаратов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792368"/>
            <a:ext cx="447135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pc="-30" dirty="0"/>
              <a:t>Стоимость обработок </a:t>
            </a:r>
            <a:r>
              <a:rPr lang="ru-RU" b="1" spc="-30" dirty="0" smtClean="0"/>
              <a:t>1 га </a:t>
            </a:r>
          </a:p>
          <a:p>
            <a:r>
              <a:rPr lang="ru-RU" b="1" spc="-30" dirty="0" smtClean="0"/>
              <a:t>химическими фунгицидами - </a:t>
            </a:r>
            <a:r>
              <a:rPr lang="ru-RU" sz="2000" b="1" spc="-30" dirty="0" smtClean="0">
                <a:solidFill>
                  <a:srgbClr val="FF0000"/>
                </a:solidFill>
              </a:rPr>
              <a:t>67</a:t>
            </a:r>
            <a:r>
              <a:rPr lang="ru-RU" sz="2000" b="1" spc="-30" dirty="0">
                <a:solidFill>
                  <a:srgbClr val="FF0000"/>
                </a:solidFill>
              </a:rPr>
              <a:t> </a:t>
            </a:r>
            <a:r>
              <a:rPr lang="ru-RU" sz="2000" b="1" spc="-30" dirty="0" smtClean="0">
                <a:solidFill>
                  <a:srgbClr val="FF0000"/>
                </a:solidFill>
              </a:rPr>
              <a:t>333,8 руб</a:t>
            </a:r>
            <a:r>
              <a:rPr lang="ru-RU" sz="2000" b="1" spc="-30" dirty="0">
                <a:solidFill>
                  <a:srgbClr val="FF0000"/>
                </a:solidFill>
              </a:rPr>
              <a:t>.</a:t>
            </a:r>
          </a:p>
          <a:p>
            <a:endParaRPr lang="ru-RU" b="1" spc="-30" dirty="0" smtClean="0"/>
          </a:p>
          <a:p>
            <a:r>
              <a:rPr lang="ru-RU" b="1" spc="-30" dirty="0"/>
              <a:t>Стоимость обработок 1 га </a:t>
            </a:r>
          </a:p>
          <a:p>
            <a:r>
              <a:rPr lang="ru-RU" b="1" spc="-30" dirty="0"/>
              <a:t>(комплексная защита) – </a:t>
            </a:r>
            <a:r>
              <a:rPr lang="ru-RU" sz="2000" b="1" spc="-30" dirty="0">
                <a:solidFill>
                  <a:srgbClr val="FF0000"/>
                </a:solidFill>
              </a:rPr>
              <a:t>97 131,76 руб.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296283" y="1196995"/>
            <a:ext cx="35907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Интегрированная защита</a:t>
            </a:r>
          </a:p>
          <a:p>
            <a:pPr algn="ctr"/>
            <a:r>
              <a:rPr lang="ru-RU" sz="2000" dirty="0" smtClean="0"/>
              <a:t> </a:t>
            </a:r>
            <a:r>
              <a:rPr lang="ru-RU" b="1" dirty="0" smtClean="0"/>
              <a:t>технология </a:t>
            </a:r>
            <a:r>
              <a:rPr lang="ru-RU" b="1" dirty="0"/>
              <a:t>защиты с </a:t>
            </a:r>
          </a:p>
          <a:p>
            <a:pPr algn="ctr"/>
            <a:r>
              <a:rPr lang="ru-RU" b="1" dirty="0"/>
              <a:t>использованием</a:t>
            </a:r>
          </a:p>
          <a:p>
            <a:pPr algn="ctr"/>
            <a:r>
              <a:rPr lang="ru-RU" b="1" dirty="0"/>
              <a:t> новых  </a:t>
            </a:r>
            <a:r>
              <a:rPr lang="ru-RU" b="1" dirty="0" smtClean="0"/>
              <a:t>биопрепаратов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13236" y="2814410"/>
            <a:ext cx="450533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pc="-30" dirty="0"/>
              <a:t>Стоимость обработок </a:t>
            </a:r>
            <a:r>
              <a:rPr lang="ru-RU" b="1" spc="-30" dirty="0" smtClean="0"/>
              <a:t>1 га </a:t>
            </a:r>
          </a:p>
          <a:p>
            <a:r>
              <a:rPr lang="ru-RU" b="1" spc="-30" dirty="0" smtClean="0"/>
              <a:t>биопрепаратами – </a:t>
            </a:r>
            <a:r>
              <a:rPr lang="ru-RU" sz="2000" b="1" spc="-30" dirty="0" smtClean="0">
                <a:solidFill>
                  <a:srgbClr val="FF0000"/>
                </a:solidFill>
              </a:rPr>
              <a:t>10 800-12 000 руб</a:t>
            </a:r>
            <a:r>
              <a:rPr lang="ru-RU" sz="2000" b="1" spc="-30" dirty="0">
                <a:solidFill>
                  <a:srgbClr val="FF0000"/>
                </a:solidFill>
              </a:rPr>
              <a:t>.</a:t>
            </a:r>
          </a:p>
          <a:p>
            <a:endParaRPr lang="ru-RU" b="1" spc="-30" dirty="0" smtClean="0"/>
          </a:p>
          <a:p>
            <a:r>
              <a:rPr lang="ru-RU" b="1" spc="-30" dirty="0"/>
              <a:t>Стоимость обработок 1 га </a:t>
            </a:r>
          </a:p>
          <a:p>
            <a:r>
              <a:rPr lang="ru-RU" b="1" spc="-30" dirty="0" smtClean="0"/>
              <a:t>(комплексная защита) – </a:t>
            </a:r>
            <a:r>
              <a:rPr lang="ru-RU" sz="2000" b="1" spc="-30" dirty="0" smtClean="0">
                <a:solidFill>
                  <a:srgbClr val="FF0000"/>
                </a:solidFill>
              </a:rPr>
              <a:t>67502- 68 702 </a:t>
            </a:r>
            <a:r>
              <a:rPr lang="ru-RU" sz="2000" b="1" spc="-30" dirty="0">
                <a:solidFill>
                  <a:srgbClr val="FF0000"/>
                </a:solidFill>
              </a:rPr>
              <a:t>руб.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087" y="4350059"/>
            <a:ext cx="1300751" cy="73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632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94553"/>
            <a:ext cx="91440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4189" y="4243527"/>
            <a:ext cx="1091952" cy="757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85717" y="4243527"/>
            <a:ext cx="986900" cy="757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000918"/>
              </p:ext>
            </p:extLst>
          </p:nvPr>
        </p:nvGraphicFramePr>
        <p:xfrm>
          <a:off x="488273" y="1083075"/>
          <a:ext cx="8194088" cy="36553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4595"/>
                <a:gridCol w="3002204"/>
                <a:gridCol w="3057289"/>
              </a:tblGrid>
              <a:tr h="1161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Вариант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Среднее распространение парши,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(03.06.16)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Среднее распространение парши,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(13.07.16)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740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Химический эталон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2,51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en-US" sz="1800" b="1" i="1" dirty="0" smtClean="0">
                          <a:solidFill>
                            <a:schemeClr val="tx1"/>
                          </a:solidFill>
                        </a:rPr>
                        <a:t>Bacillus subtilis </a:t>
                      </a:r>
                      <a:endParaRPr lang="ru-RU" sz="1800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BZR 336g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0,25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1,64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solidFill>
                            <a:schemeClr val="tx1"/>
                          </a:solidFill>
                        </a:rPr>
                        <a:t>Bacillus subtilis </a:t>
                      </a:r>
                      <a:endParaRPr lang="ru-RU" sz="1800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BZR 517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2,42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chemeClr val="tx1"/>
                          </a:solidFill>
                        </a:rPr>
                        <a:t>Pseudomonas </a:t>
                      </a:r>
                      <a:r>
                        <a:rPr lang="en-US" sz="1800" b="1" i="1" dirty="0" err="1" smtClean="0">
                          <a:solidFill>
                            <a:schemeClr val="tx1"/>
                          </a:solidFill>
                        </a:rPr>
                        <a:t>chlororaphis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245-F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0,98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2,51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105270" y="145902"/>
            <a:ext cx="746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prstClr val="black"/>
                </a:solidFill>
              </a:rPr>
              <a:t>Оценка эффективности </a:t>
            </a:r>
            <a:r>
              <a:rPr lang="ru-RU" altLang="ru-RU" sz="2400" b="1" dirty="0">
                <a:solidFill>
                  <a:prstClr val="black"/>
                </a:solidFill>
              </a:rPr>
              <a:t>новых биопрепаратов 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955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" y="661696"/>
            <a:ext cx="9143999" cy="49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3986" y="4152100"/>
            <a:ext cx="781234" cy="9170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25054" y="4350058"/>
            <a:ext cx="1054962" cy="5163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288" y="8878"/>
            <a:ext cx="88865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</a:rPr>
              <a:t>Затраты </a:t>
            </a:r>
            <a:r>
              <a:rPr lang="ru-RU" dirty="0">
                <a:latin typeface="Arial" panose="020B0604020202020204" pitchFamily="34" charset="0"/>
              </a:rPr>
              <a:t>на примере яблони </a:t>
            </a:r>
            <a:r>
              <a:rPr lang="ru-RU" dirty="0" smtClean="0">
                <a:latin typeface="Arial" panose="020B0604020202020204" pitchFamily="34" charset="0"/>
              </a:rPr>
              <a:t>сорта </a:t>
            </a:r>
            <a:r>
              <a:rPr lang="ru-RU" dirty="0">
                <a:latin typeface="Arial" panose="020B0604020202020204" pitchFamily="34" charset="0"/>
              </a:rPr>
              <a:t>Женева </a:t>
            </a:r>
            <a:r>
              <a:rPr lang="ru-RU" dirty="0" err="1" smtClean="0">
                <a:latin typeface="Arial" panose="020B0604020202020204" pitchFamily="34" charset="0"/>
              </a:rPr>
              <a:t>Эрли</a:t>
            </a:r>
            <a:r>
              <a:rPr lang="ru-RU" dirty="0" smtClean="0">
                <a:latin typeface="Arial" panose="020B0604020202020204" pitchFamily="34" charset="0"/>
              </a:rPr>
              <a:t> – </a:t>
            </a:r>
            <a:endParaRPr lang="ru-RU" dirty="0">
              <a:latin typeface="Arial" panose="020B0604020202020204" pitchFamily="34" charset="0"/>
            </a:endParaRPr>
          </a:p>
          <a:p>
            <a:pPr algn="ctr"/>
            <a:r>
              <a:rPr lang="ru-RU" sz="1600" i="1" dirty="0" smtClean="0">
                <a:latin typeface="Arial" panose="020B0604020202020204" pitchFamily="34" charset="0"/>
              </a:rPr>
              <a:t>Органический сад ( пос. </a:t>
            </a:r>
            <a:r>
              <a:rPr lang="ru-RU" sz="1600" i="1" dirty="0" err="1" smtClean="0">
                <a:latin typeface="Arial" panose="020B0604020202020204" pitchFamily="34" charset="0"/>
              </a:rPr>
              <a:t>Чибий</a:t>
            </a:r>
            <a:r>
              <a:rPr lang="ru-RU" sz="1600" i="1" dirty="0" smtClean="0">
                <a:latin typeface="Arial" panose="020B0604020202020204" pitchFamily="34" charset="0"/>
              </a:rPr>
              <a:t>, Краснодарский край, ИП Струков)</a:t>
            </a:r>
            <a:r>
              <a:rPr lang="ru-RU" sz="2000" i="1" dirty="0">
                <a:latin typeface="Arial" panose="020B0604020202020204" pitchFamily="34" charset="0"/>
              </a:rPr>
              <a:t/>
            </a:r>
            <a:br>
              <a:rPr lang="ru-RU" sz="2000" i="1" dirty="0">
                <a:latin typeface="Arial" panose="020B0604020202020204" pitchFamily="34" charset="0"/>
              </a:rPr>
            </a:b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18680" y="806462"/>
            <a:ext cx="357880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Хозяйственный стандарт </a:t>
            </a:r>
          </a:p>
          <a:p>
            <a:pPr algn="ctr"/>
            <a:r>
              <a:rPr lang="ru-RU" sz="2000" b="1" dirty="0" smtClean="0"/>
              <a:t>(</a:t>
            </a:r>
            <a:r>
              <a:rPr lang="ru-RU" b="1" dirty="0" smtClean="0"/>
              <a:t>технология защиты с </a:t>
            </a:r>
          </a:p>
          <a:p>
            <a:pPr algn="ctr"/>
            <a:r>
              <a:rPr lang="ru-RU" b="1" dirty="0" smtClean="0"/>
              <a:t>использованием</a:t>
            </a:r>
          </a:p>
          <a:p>
            <a:pPr algn="ctr"/>
            <a:r>
              <a:rPr lang="ru-RU" b="1" dirty="0" smtClean="0"/>
              <a:t> только существующих </a:t>
            </a:r>
          </a:p>
          <a:p>
            <a:pPr algn="ctr"/>
            <a:r>
              <a:rPr lang="ru-RU" b="1" dirty="0" smtClean="0"/>
              <a:t>коммерческих биопрепаратов</a:t>
            </a:r>
            <a:r>
              <a:rPr lang="ru-RU" sz="2000" b="1" dirty="0" smtClean="0"/>
              <a:t>)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" y="2792368"/>
            <a:ext cx="432451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pc="-30" dirty="0"/>
              <a:t>Стоимость обработок </a:t>
            </a:r>
            <a:r>
              <a:rPr lang="ru-RU" b="1" spc="-30" dirty="0" smtClean="0"/>
              <a:t>1 га </a:t>
            </a:r>
          </a:p>
          <a:p>
            <a:r>
              <a:rPr lang="ru-RU" b="1" spc="-30" dirty="0" smtClean="0"/>
              <a:t>фунгицидами – </a:t>
            </a:r>
            <a:r>
              <a:rPr lang="ru-RU" sz="2000" b="1" spc="-30" dirty="0" smtClean="0">
                <a:solidFill>
                  <a:srgbClr val="FF0000"/>
                </a:solidFill>
              </a:rPr>
              <a:t>7 771,0 руб</a:t>
            </a:r>
            <a:r>
              <a:rPr lang="ru-RU" sz="2000" b="1" spc="-30" dirty="0">
                <a:solidFill>
                  <a:srgbClr val="FF0000"/>
                </a:solidFill>
              </a:rPr>
              <a:t>.</a:t>
            </a:r>
          </a:p>
          <a:p>
            <a:endParaRPr lang="ru-RU" b="1" spc="-30" dirty="0" smtClean="0"/>
          </a:p>
          <a:p>
            <a:r>
              <a:rPr lang="ru-RU" b="1" spc="-30" dirty="0" smtClean="0"/>
              <a:t>Полная технология (фунгициды</a:t>
            </a:r>
            <a:r>
              <a:rPr lang="ru-RU" b="1" spc="-30" dirty="0"/>
              <a:t>, </a:t>
            </a:r>
            <a:endParaRPr lang="ru-RU" b="1" spc="-30" dirty="0" smtClean="0"/>
          </a:p>
          <a:p>
            <a:r>
              <a:rPr lang="ru-RU" b="1" spc="-30" dirty="0" smtClean="0"/>
              <a:t>инсектициды</a:t>
            </a:r>
            <a:r>
              <a:rPr lang="ru-RU" b="1" spc="-30" dirty="0"/>
              <a:t>, </a:t>
            </a:r>
            <a:r>
              <a:rPr lang="ru-RU" b="1" spc="-30" dirty="0" err="1" smtClean="0"/>
              <a:t>феромоны</a:t>
            </a:r>
            <a:r>
              <a:rPr lang="ru-RU" b="1" spc="-30" dirty="0" smtClean="0"/>
              <a:t>) </a:t>
            </a:r>
            <a:r>
              <a:rPr lang="ru-RU" b="1" spc="-30" dirty="0"/>
              <a:t>– </a:t>
            </a:r>
            <a:r>
              <a:rPr lang="ru-RU" sz="2000" b="1" spc="-30" dirty="0">
                <a:solidFill>
                  <a:srgbClr val="FF0000"/>
                </a:solidFill>
              </a:rPr>
              <a:t>11 434,4</a:t>
            </a:r>
            <a:r>
              <a:rPr lang="ru-RU" sz="2000" dirty="0"/>
              <a:t> </a:t>
            </a:r>
            <a:r>
              <a:rPr lang="ru-RU" sz="2000" b="1" spc="-30" dirty="0" smtClean="0">
                <a:solidFill>
                  <a:srgbClr val="FF0000"/>
                </a:solidFill>
              </a:rPr>
              <a:t>руб</a:t>
            </a:r>
            <a:r>
              <a:rPr lang="ru-RU" sz="2000" b="1" spc="-30" dirty="0">
                <a:solidFill>
                  <a:srgbClr val="FF0000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210303" y="819313"/>
            <a:ext cx="37626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Органическое земледелие</a:t>
            </a:r>
          </a:p>
          <a:p>
            <a:pPr algn="ctr"/>
            <a:r>
              <a:rPr lang="ru-RU" sz="2000" dirty="0" smtClean="0"/>
              <a:t> (</a:t>
            </a:r>
            <a:r>
              <a:rPr lang="ru-RU" b="1" dirty="0"/>
              <a:t>технология защиты с </a:t>
            </a:r>
          </a:p>
          <a:p>
            <a:pPr algn="ctr"/>
            <a:r>
              <a:rPr lang="ru-RU" b="1" dirty="0"/>
              <a:t>использованием</a:t>
            </a:r>
          </a:p>
          <a:p>
            <a:pPr algn="ctr"/>
            <a:r>
              <a:rPr lang="ru-RU" b="1" dirty="0"/>
              <a:t> новых  </a:t>
            </a:r>
            <a:r>
              <a:rPr lang="ru-RU" b="1" dirty="0" smtClean="0"/>
              <a:t>биопрепаратов)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64151" y="2854166"/>
            <a:ext cx="46290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pc="-30" dirty="0"/>
              <a:t>Стоимость обработок </a:t>
            </a:r>
            <a:r>
              <a:rPr lang="ru-RU" b="1" spc="-30" dirty="0" smtClean="0"/>
              <a:t>1 га </a:t>
            </a:r>
          </a:p>
          <a:p>
            <a:r>
              <a:rPr lang="ru-RU" b="1" spc="-30" dirty="0" smtClean="0"/>
              <a:t>биопрепаратами – </a:t>
            </a:r>
            <a:r>
              <a:rPr lang="ru-RU" sz="2000" b="1" spc="-30" dirty="0">
                <a:solidFill>
                  <a:srgbClr val="FF0000"/>
                </a:solidFill>
              </a:rPr>
              <a:t>4 500-5 </a:t>
            </a:r>
            <a:r>
              <a:rPr lang="ru-RU" sz="2000" b="1" spc="-30" dirty="0" smtClean="0">
                <a:solidFill>
                  <a:srgbClr val="FF0000"/>
                </a:solidFill>
              </a:rPr>
              <a:t>000 руб</a:t>
            </a:r>
            <a:r>
              <a:rPr lang="ru-RU" sz="2000" b="1" spc="-30" dirty="0">
                <a:solidFill>
                  <a:srgbClr val="FF0000"/>
                </a:solidFill>
              </a:rPr>
              <a:t>.</a:t>
            </a:r>
          </a:p>
          <a:p>
            <a:endParaRPr lang="ru-RU" b="1" spc="-30" dirty="0" smtClean="0"/>
          </a:p>
          <a:p>
            <a:r>
              <a:rPr lang="ru-RU" b="1" spc="-30" dirty="0"/>
              <a:t>Стоимость обработок 1 га </a:t>
            </a:r>
          </a:p>
          <a:p>
            <a:r>
              <a:rPr lang="ru-RU" b="1" spc="-30" dirty="0" smtClean="0"/>
              <a:t>(комплексная защита) </a:t>
            </a:r>
            <a:r>
              <a:rPr lang="ru-RU" b="1" spc="-30" dirty="0"/>
              <a:t>– </a:t>
            </a:r>
            <a:r>
              <a:rPr lang="ru-RU" sz="2000" b="1" spc="-30" dirty="0" smtClean="0">
                <a:solidFill>
                  <a:srgbClr val="FF0000"/>
                </a:solidFill>
              </a:rPr>
              <a:t>8 163,4- 8663,4 руб</a:t>
            </a:r>
            <a:r>
              <a:rPr lang="ru-RU" sz="2000" b="1" spc="-30" dirty="0">
                <a:solidFill>
                  <a:srgbClr val="FF0000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348" y="4331672"/>
            <a:ext cx="1556488" cy="88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680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94553"/>
            <a:ext cx="91440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4189" y="4243527"/>
            <a:ext cx="1091952" cy="757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85717" y="4243527"/>
            <a:ext cx="986900" cy="757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043816"/>
              </p:ext>
            </p:extLst>
          </p:nvPr>
        </p:nvGraphicFramePr>
        <p:xfrm>
          <a:off x="336612" y="817214"/>
          <a:ext cx="8194071" cy="42200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3993"/>
                <a:gridCol w="1851102"/>
                <a:gridCol w="2207942"/>
                <a:gridCol w="2141034"/>
              </a:tblGrid>
              <a:tr h="12792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Вариант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Развитие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</a:rPr>
                        <a:t>альтернариоза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,%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(18.04.16)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Распространение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мучнистой росы,%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(18.04.16)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Распространение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мучнистой росы, % (27.06.16)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7805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Хозяйственный стандарт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21,9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3,7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</a:rPr>
                        <a:t>15,0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2009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en-US" sz="1600" b="1" i="1" dirty="0" smtClean="0">
                          <a:solidFill>
                            <a:schemeClr val="tx1"/>
                          </a:solidFill>
                        </a:rPr>
                        <a:t>Bacillus subtilis </a:t>
                      </a:r>
                      <a:endParaRPr lang="ru-RU" sz="1600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BZR 336g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</a:rPr>
                        <a:t>13,9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7,0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13,6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200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 smtClean="0">
                          <a:solidFill>
                            <a:schemeClr val="tx1"/>
                          </a:solidFill>
                        </a:rPr>
                        <a:t>Bacillus subtilis </a:t>
                      </a:r>
                      <a:endParaRPr lang="ru-RU" sz="1600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BZR 517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8,5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6,0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9,6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2009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 smtClean="0">
                          <a:solidFill>
                            <a:schemeClr val="tx1"/>
                          </a:solidFill>
                        </a:rPr>
                        <a:t>Pseudomonas </a:t>
                      </a:r>
                      <a:r>
                        <a:rPr lang="en-US" sz="1600" b="1" i="1" dirty="0" err="1" smtClean="0">
                          <a:solidFill>
                            <a:schemeClr val="tx1"/>
                          </a:solidFill>
                        </a:rPr>
                        <a:t>chlororaphis</a:t>
                      </a:r>
                      <a:r>
                        <a:rPr lang="en-US" sz="1600" b="1" i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245-F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9,6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1,0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10,3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70518" y="79142"/>
            <a:ext cx="84160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prstClr val="black"/>
                </a:solidFill>
              </a:rPr>
              <a:t>Оценка эффективности новых биопрепаратов 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13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953" y="4118501"/>
            <a:ext cx="1054699" cy="957155"/>
          </a:xfrm>
          <a:prstGeom prst="rect">
            <a:avLst/>
          </a:prstGeom>
        </p:spPr>
      </p:pic>
      <p:sp>
        <p:nvSpPr>
          <p:cNvPr id="5" name="Название 1"/>
          <p:cNvSpPr txBox="1">
            <a:spLocks/>
          </p:cNvSpPr>
          <p:nvPr/>
        </p:nvSpPr>
        <p:spPr>
          <a:xfrm>
            <a:off x="457200" y="40760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 kern="1200">
                <a:solidFill>
                  <a:srgbClr val="000000"/>
                </a:solidFill>
                <a:latin typeface="DINPro-Black"/>
                <a:ea typeface="Arial" charset="0"/>
                <a:cs typeface="DINPro-Black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00"/>
                </a:solidFill>
                <a:latin typeface="DINPro-Black" pitchFamily="50" charset="0"/>
                <a:ea typeface="Arial" charset="0"/>
                <a:cs typeface="DINPro-Black" pitchFamily="50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00"/>
                </a:solidFill>
                <a:latin typeface="DINPro-Black" pitchFamily="50" charset="0"/>
                <a:ea typeface="Arial" charset="0"/>
                <a:cs typeface="DINPro-Black" pitchFamily="50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00"/>
                </a:solidFill>
                <a:latin typeface="DINPro-Black" pitchFamily="50" charset="0"/>
                <a:ea typeface="Arial" charset="0"/>
                <a:cs typeface="DINPro-Black" pitchFamily="50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00"/>
                </a:solidFill>
                <a:latin typeface="DINPro-Black" pitchFamily="50" charset="0"/>
                <a:ea typeface="Arial" charset="0"/>
                <a:cs typeface="DINPro-Black" pitchFamily="50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8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Проблема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648994"/>
            <a:ext cx="9144000" cy="49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0459" y="711539"/>
            <a:ext cx="2721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Болезни и вредители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плодовых  культур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90776" y="3398856"/>
            <a:ext cx="27788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altLang="ru-RU" sz="2000" b="1" dirty="0">
                <a:solidFill>
                  <a:srgbClr val="FF0000"/>
                </a:solidFill>
              </a:rPr>
              <a:t>Потери </a:t>
            </a:r>
            <a:r>
              <a:rPr lang="ru-RU" altLang="ru-RU" sz="2000" b="1" dirty="0" smtClean="0">
                <a:solidFill>
                  <a:srgbClr val="FF0000"/>
                </a:solidFill>
              </a:rPr>
              <a:t>урожая</a:t>
            </a:r>
            <a:r>
              <a:rPr lang="ru-RU" altLang="ru-RU" b="1" dirty="0">
                <a:solidFill>
                  <a:prstClr val="black"/>
                </a:solidFill>
              </a:rPr>
              <a:t>,</a:t>
            </a:r>
          </a:p>
          <a:p>
            <a:pPr algn="ctr">
              <a:lnSpc>
                <a:spcPts val="1800"/>
              </a:lnSpc>
            </a:pPr>
            <a:r>
              <a:rPr lang="ru-RU" altLang="ru-RU" sz="2000" b="1" dirty="0" smtClean="0">
                <a:solidFill>
                  <a:prstClr val="black"/>
                </a:solidFill>
              </a:rPr>
              <a:t>снижение </a:t>
            </a:r>
            <a:r>
              <a:rPr lang="ru-RU" altLang="ru-RU" sz="2000" b="1" dirty="0">
                <a:solidFill>
                  <a:prstClr val="black"/>
                </a:solidFill>
              </a:rPr>
              <a:t>качества </a:t>
            </a:r>
            <a:r>
              <a:rPr lang="ru-RU" altLang="ru-RU" sz="2000" b="1" dirty="0" smtClean="0">
                <a:solidFill>
                  <a:prstClr val="black"/>
                </a:solidFill>
              </a:rPr>
              <a:t>продукции</a:t>
            </a:r>
            <a:endParaRPr lang="ru-RU" altLang="ru-RU" b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47404" y="727324"/>
            <a:ext cx="3087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Масштабное применение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</a:rPr>
              <a:t>химических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пестицидов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18819" y="3567936"/>
            <a:ext cx="200805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000" b="1" dirty="0">
                <a:solidFill>
                  <a:srgbClr val="FF0000"/>
                </a:solidFill>
              </a:rPr>
              <a:t>Токсичность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algn="ctr">
              <a:lnSpc>
                <a:spcPts val="18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для окружающей </a:t>
            </a:r>
          </a:p>
          <a:p>
            <a:pPr algn="ctr">
              <a:lnSpc>
                <a:spcPts val="18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среды и </a:t>
            </a:r>
            <a:r>
              <a:rPr lang="ru-RU" b="1" dirty="0">
                <a:solidFill>
                  <a:prstClr val="black"/>
                </a:solidFill>
              </a:rPr>
              <a:t>человека</a:t>
            </a:r>
          </a:p>
        </p:txBody>
      </p:sp>
      <p:pic>
        <p:nvPicPr>
          <p:cNvPr id="1028" name="Picture 4" descr="https://im1-tub-ru.yandex.net/i?id=bb4840234a16e4cb0b0351be3577698c&amp;n=33&amp;h=215&amp;w=3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t="2033" r="16928" b="3468"/>
          <a:stretch/>
        </p:blipFill>
        <p:spPr bwMode="auto">
          <a:xfrm>
            <a:off x="1350105" y="2365262"/>
            <a:ext cx="995197" cy="88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/>
          <a:srcRect r="16604"/>
          <a:stretch/>
        </p:blipFill>
        <p:spPr>
          <a:xfrm>
            <a:off x="4871364" y="1469773"/>
            <a:ext cx="1092080" cy="9805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t="1312" r="8890"/>
          <a:stretch/>
        </p:blipFill>
        <p:spPr>
          <a:xfrm>
            <a:off x="5816499" y="1889996"/>
            <a:ext cx="1230143" cy="1120585"/>
          </a:xfrm>
          <a:prstGeom prst="rect">
            <a:avLst/>
          </a:prstGeom>
        </p:spPr>
      </p:pic>
      <p:pic>
        <p:nvPicPr>
          <p:cNvPr id="31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72"/>
          <a:stretch/>
        </p:blipFill>
        <p:spPr bwMode="auto">
          <a:xfrm>
            <a:off x="4871364" y="2494468"/>
            <a:ext cx="1132326" cy="100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35" y="4414519"/>
            <a:ext cx="1127125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plodovie.ru/wp-content/uploads/2014/12/muchnistaya-rosa-yabloni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921" y="1774403"/>
            <a:ext cx="1413949" cy="103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bolerast.ru/wp-content/uploads/2015/03/%D0%9F%D0%B0%D1%80%D1%88%D0%B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41" y="1469774"/>
            <a:ext cx="1119360" cy="8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4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8DDB7-44F0-4BA2-984B-E42408DF5B78}" type="slidenum">
              <a:rPr lang="ru-RU" altLang="ru-RU" smtClean="0"/>
              <a:pPr/>
              <a:t>20</a:t>
            </a:fld>
            <a:endParaRPr lang="ru-RU" alt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652573"/>
            <a:ext cx="91440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2"/>
          <p:cNvSpPr>
            <a:spLocks noChangeArrowheads="1"/>
          </p:cNvSpPr>
          <p:nvPr/>
        </p:nvSpPr>
        <p:spPr bwMode="auto">
          <a:xfrm>
            <a:off x="1380540" y="89208"/>
            <a:ext cx="69122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defRPr/>
            </a:pPr>
            <a:r>
              <a:rPr lang="ru-RU" altLang="ru-RU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ИП «Струков», п. </a:t>
            </a:r>
            <a:r>
              <a:rPr lang="ru-RU" altLang="ru-RU" sz="2400" b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Чибий</a:t>
            </a:r>
            <a:r>
              <a:rPr lang="ru-RU" altLang="ru-RU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, Краснодарский край</a:t>
            </a:r>
            <a:endParaRPr lang="ru-RU" altLang="ru-RU" sz="2400" b="1" dirty="0" smtClean="0">
              <a:solidFill>
                <a:prstClr val="black"/>
              </a:solidFill>
              <a:latin typeface="Calibri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ru-RU" altLang="ru-RU" sz="24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1" b="18174"/>
          <a:stretch/>
        </p:blipFill>
        <p:spPr bwMode="auto">
          <a:xfrm>
            <a:off x="3632700" y="652572"/>
            <a:ext cx="4465138" cy="21925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7" name="Прямоугольник 16"/>
          <p:cNvSpPr/>
          <p:nvPr/>
        </p:nvSpPr>
        <p:spPr>
          <a:xfrm>
            <a:off x="7528264" y="4589755"/>
            <a:ext cx="1482572" cy="4991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t="8294" r="1346" b="16846"/>
          <a:stretch/>
        </p:blipFill>
        <p:spPr bwMode="auto">
          <a:xfrm>
            <a:off x="4263256" y="2764663"/>
            <a:ext cx="4747580" cy="2175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6" name="Прямоугольник 15"/>
          <p:cNvSpPr/>
          <p:nvPr/>
        </p:nvSpPr>
        <p:spPr>
          <a:xfrm>
            <a:off x="72502" y="4447396"/>
            <a:ext cx="1835203" cy="594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722" y="1884556"/>
            <a:ext cx="3172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Хозяйство находится на этапе конверсии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00722" y="3192068"/>
            <a:ext cx="3172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Контроль и сертификация  </a:t>
            </a:r>
            <a:r>
              <a:rPr lang="en-US" b="1" dirty="0" smtClean="0"/>
              <a:t>ABCERT </a:t>
            </a:r>
            <a:r>
              <a:rPr lang="ru-RU" b="1" dirty="0" smtClean="0"/>
              <a:t>(Германия)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6779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8DDB7-44F0-4BA2-984B-E42408DF5B78}" type="slidenum">
              <a:rPr lang="ru-RU" altLang="ru-RU" smtClean="0"/>
              <a:pPr/>
              <a:t>21</a:t>
            </a:fld>
            <a:endParaRPr lang="ru-RU" alt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52573"/>
            <a:ext cx="91440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39" r="5442"/>
          <a:stretch/>
        </p:blipFill>
        <p:spPr bwMode="auto">
          <a:xfrm>
            <a:off x="4680564" y="763403"/>
            <a:ext cx="4206957" cy="2757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4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00"/>
                    </a14:imgEffect>
                    <a14:imgEffect>
                      <a14:saturation sat="1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863" y="730632"/>
            <a:ext cx="4471496" cy="2823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5" name="Прямоугольник 14"/>
          <p:cNvSpPr/>
          <p:nvPr/>
        </p:nvSpPr>
        <p:spPr>
          <a:xfrm>
            <a:off x="118863" y="4410205"/>
            <a:ext cx="1245459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2"/>
          <p:cNvSpPr>
            <a:spLocks noChangeArrowheads="1"/>
          </p:cNvSpPr>
          <p:nvPr/>
        </p:nvSpPr>
        <p:spPr bwMode="auto">
          <a:xfrm>
            <a:off x="1380540" y="89208"/>
            <a:ext cx="69122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defRPr/>
            </a:pPr>
            <a:r>
              <a:rPr lang="ru-RU" altLang="ru-RU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ИП «Струков», п. </a:t>
            </a:r>
            <a:r>
              <a:rPr lang="ru-RU" altLang="ru-RU" sz="2400" b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Чибий</a:t>
            </a:r>
            <a:r>
              <a:rPr lang="ru-RU" altLang="ru-RU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, Краснодарский край</a:t>
            </a:r>
            <a:endParaRPr lang="ru-RU" altLang="ru-RU" sz="2400" b="1" dirty="0" smtClean="0">
              <a:solidFill>
                <a:prstClr val="black"/>
              </a:solidFill>
              <a:latin typeface="Calibri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ru-RU" altLang="ru-RU" sz="24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10896" y="4439118"/>
            <a:ext cx="875904" cy="579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9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Box 2"/>
          <p:cNvSpPr txBox="1">
            <a:spLocks noChangeArrowheads="1"/>
          </p:cNvSpPr>
          <p:nvPr/>
        </p:nvSpPr>
        <p:spPr bwMode="auto">
          <a:xfrm>
            <a:off x="2093020" y="-12963"/>
            <a:ext cx="418447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>
              <a:spcBef>
                <a:spcPct val="0"/>
              </a:spcBef>
              <a:buNone/>
            </a:pPr>
            <a:r>
              <a:rPr kumimoji="0" lang="ru-RU" altLang="ru-RU" sz="2100" b="1" dirty="0" smtClean="0">
                <a:solidFill>
                  <a:srgbClr val="000000"/>
                </a:solidFill>
              </a:rPr>
              <a:t>Перечень </a:t>
            </a:r>
            <a:r>
              <a:rPr kumimoji="0" lang="ru-RU" altLang="ru-RU" sz="2100" b="1" dirty="0">
                <a:solidFill>
                  <a:srgbClr val="000000"/>
                </a:solidFill>
              </a:rPr>
              <a:t>услуг лаборатории: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5686" y="4291018"/>
            <a:ext cx="1184429" cy="7683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97381" y="4264819"/>
            <a:ext cx="1184429" cy="7683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547142"/>
            <a:ext cx="91440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7" t="31052" r="12787" b="37286"/>
          <a:stretch>
            <a:fillRect/>
          </a:stretch>
        </p:blipFill>
        <p:spPr bwMode="auto">
          <a:xfrm>
            <a:off x="211954" y="837763"/>
            <a:ext cx="1278070" cy="94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t="2440" r="18584" b="20624"/>
          <a:stretch>
            <a:fillRect/>
          </a:stretch>
        </p:blipFill>
        <p:spPr bwMode="auto">
          <a:xfrm>
            <a:off x="1380811" y="1066151"/>
            <a:ext cx="1505650" cy="8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 r="-9904" b="24800"/>
          <a:stretch>
            <a:fillRect/>
          </a:stretch>
        </p:blipFill>
        <p:spPr bwMode="auto">
          <a:xfrm>
            <a:off x="492935" y="3382258"/>
            <a:ext cx="1250941" cy="94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4851" r="5113" b="18500"/>
          <a:stretch>
            <a:fillRect/>
          </a:stretch>
        </p:blipFill>
        <p:spPr bwMode="auto">
          <a:xfrm>
            <a:off x="1621456" y="3710702"/>
            <a:ext cx="1226827" cy="93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4299" r="9052" b="13251"/>
          <a:stretch>
            <a:fillRect/>
          </a:stretch>
        </p:blipFill>
        <p:spPr bwMode="auto">
          <a:xfrm>
            <a:off x="286045" y="1665126"/>
            <a:ext cx="1367746" cy="92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8000" r="25587" b="13251"/>
          <a:stretch>
            <a:fillRect/>
          </a:stretch>
        </p:blipFill>
        <p:spPr bwMode="auto">
          <a:xfrm>
            <a:off x="503543" y="2491996"/>
            <a:ext cx="1136397" cy="94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643" y="1793117"/>
            <a:ext cx="1296155" cy="112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20601" r="18501" b="4849"/>
          <a:stretch>
            <a:fillRect/>
          </a:stretch>
        </p:blipFill>
        <p:spPr bwMode="auto">
          <a:xfrm>
            <a:off x="1468297" y="2817648"/>
            <a:ext cx="1211001" cy="91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99621" y="584916"/>
            <a:ext cx="5854927" cy="4259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Новые биопрепараты </a:t>
            </a:r>
            <a:r>
              <a:rPr lang="ru-RU" sz="1600" b="1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фунгицидного</a:t>
            </a:r>
            <a:r>
              <a:rPr lang="ru-RU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6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инсектицидного </a:t>
            </a:r>
            <a:r>
              <a:rPr lang="ru-RU" sz="16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600" b="1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нематицидного</a:t>
            </a:r>
            <a:r>
              <a:rPr lang="ru-RU" sz="16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действия </a:t>
            </a:r>
            <a:r>
              <a:rPr lang="ru-RU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для сохранения урожая и получения экологически безопасной продукции;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Предоставление консультативных, методических услуг по вопросам биологической защиты </a:t>
            </a:r>
            <a:r>
              <a:rPr lang="ru-RU" sz="16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растений;</a:t>
            </a:r>
            <a:endParaRPr lang="ru-RU" sz="16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Подбор ассортимента микробиологических препаратов </a:t>
            </a:r>
            <a:r>
              <a:rPr lang="ru-RU" sz="16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 разработка </a:t>
            </a:r>
            <a:r>
              <a:rPr lang="ru-RU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технологий </a:t>
            </a:r>
            <a:r>
              <a:rPr lang="ru-RU" sz="16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защиты сельскохозяйственных </a:t>
            </a:r>
            <a:r>
              <a:rPr lang="ru-RU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культур 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Определение совместимости микробиологических препаратов, в том числе с химическими и другими средствами защиты </a:t>
            </a:r>
            <a:r>
              <a:rPr lang="ru-RU" sz="16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растений;</a:t>
            </a:r>
            <a:endParaRPr lang="ru-RU" sz="16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Проведение микробиологического анализа растительного материала, почвы, дренажной воды и </a:t>
            </a:r>
            <a:r>
              <a:rPr lang="ru-RU" sz="16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т.д.;</a:t>
            </a:r>
            <a:endParaRPr lang="ru-RU" sz="16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+mn-lt"/>
                <a:ea typeface="Calibri" panose="020F0502020204030204" pitchFamily="34" charset="0"/>
              </a:rPr>
              <a:t>- Оценка микроорганизмов на </a:t>
            </a:r>
            <a:r>
              <a:rPr lang="ru-RU" sz="1600" b="1" dirty="0" err="1">
                <a:latin typeface="+mn-lt"/>
                <a:ea typeface="Calibri" panose="020F0502020204030204" pitchFamily="34" charset="0"/>
              </a:rPr>
              <a:t>фитотоксичность</a:t>
            </a:r>
            <a:r>
              <a:rPr lang="ru-RU" sz="1600" b="1" dirty="0">
                <a:latin typeface="+mn-lt"/>
                <a:ea typeface="Calibri" panose="020F0502020204030204" pitchFamily="34" charset="0"/>
              </a:rPr>
              <a:t> и патогенность к различным сельскохозяйственным культурам.</a:t>
            </a:r>
            <a:endParaRPr lang="ru-RU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307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5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4" t="4726" r="10080" b="14799"/>
          <a:stretch>
            <a:fillRect/>
          </a:stretch>
        </p:blipFill>
        <p:spPr bwMode="auto">
          <a:xfrm>
            <a:off x="308571" y="2562599"/>
            <a:ext cx="1762065" cy="166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5" t="16370" r="23009" b="27132"/>
          <a:stretch>
            <a:fillRect/>
          </a:stretch>
        </p:blipFill>
        <p:spPr bwMode="auto">
          <a:xfrm>
            <a:off x="2070637" y="2559680"/>
            <a:ext cx="1683993" cy="166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1" t="17615" r="27728" b="32805"/>
          <a:stretch>
            <a:fillRect/>
          </a:stretch>
        </p:blipFill>
        <p:spPr bwMode="auto">
          <a:xfrm>
            <a:off x="3753029" y="2565356"/>
            <a:ext cx="1660106" cy="167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4" t="5593" r="22549" b="33407"/>
          <a:stretch/>
        </p:blipFill>
        <p:spPr bwMode="auto">
          <a:xfrm>
            <a:off x="5404485" y="2547989"/>
            <a:ext cx="1732539" cy="167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 t="17451" r="21907" b="19020"/>
          <a:stretch>
            <a:fillRect/>
          </a:stretch>
        </p:blipFill>
        <p:spPr bwMode="auto">
          <a:xfrm>
            <a:off x="7137024" y="2565357"/>
            <a:ext cx="1625069" cy="167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3" name="TextBox 29"/>
          <p:cNvSpPr txBox="1">
            <a:spLocks noChangeArrowheads="1"/>
          </p:cNvSpPr>
          <p:nvPr/>
        </p:nvSpPr>
        <p:spPr bwMode="auto">
          <a:xfrm>
            <a:off x="309661" y="3875073"/>
            <a:ext cx="1759882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900" b="1" dirty="0" err="1"/>
              <a:t>Жевнова</a:t>
            </a:r>
            <a:r>
              <a:rPr lang="ru-RU" sz="900" b="1" dirty="0"/>
              <a:t> Наталья Андреевна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69543" y="3875073"/>
            <a:ext cx="167604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00" b="1" dirty="0"/>
              <a:t>Хомяк Анна </a:t>
            </a:r>
            <a:endParaRPr lang="ru-RU" sz="900" b="1" dirty="0" smtClean="0"/>
          </a:p>
          <a:p>
            <a:pPr algn="ctr">
              <a:defRPr/>
            </a:pPr>
            <a:r>
              <a:rPr lang="ru-RU" sz="900" b="1" dirty="0" smtClean="0"/>
              <a:t>Игоревна</a:t>
            </a:r>
            <a:endParaRPr lang="ru-RU" sz="900" b="1" dirty="0"/>
          </a:p>
        </p:txBody>
      </p:sp>
      <p:sp>
        <p:nvSpPr>
          <p:cNvPr id="61455" name="TextBox 31"/>
          <p:cNvSpPr txBox="1">
            <a:spLocks noChangeArrowheads="1"/>
          </p:cNvSpPr>
          <p:nvPr/>
        </p:nvSpPr>
        <p:spPr bwMode="auto">
          <a:xfrm>
            <a:off x="3745591" y="3882940"/>
            <a:ext cx="1662124" cy="369332"/>
          </a:xfrm>
          <a:prstGeom prst="rect">
            <a:avLst/>
          </a:prstGeom>
          <a:solidFill>
            <a:srgbClr val="D761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900" b="1" dirty="0"/>
              <a:t>Козицын Александр Евгеньевич</a:t>
            </a:r>
          </a:p>
        </p:txBody>
      </p:sp>
      <p:sp>
        <p:nvSpPr>
          <p:cNvPr id="61456" name="TextBox 32"/>
          <p:cNvSpPr txBox="1">
            <a:spLocks noChangeArrowheads="1"/>
          </p:cNvSpPr>
          <p:nvPr/>
        </p:nvSpPr>
        <p:spPr bwMode="auto">
          <a:xfrm>
            <a:off x="5404483" y="3882125"/>
            <a:ext cx="1736158" cy="369332"/>
          </a:xfrm>
          <a:prstGeom prst="rect">
            <a:avLst/>
          </a:prstGeom>
          <a:solidFill>
            <a:srgbClr val="57E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900" b="1" dirty="0"/>
              <a:t>Сидорова Татьяна Михайловна</a:t>
            </a:r>
          </a:p>
        </p:txBody>
      </p:sp>
      <p:sp>
        <p:nvSpPr>
          <p:cNvPr id="61457" name="TextBox 33"/>
          <p:cNvSpPr txBox="1">
            <a:spLocks noChangeArrowheads="1"/>
          </p:cNvSpPr>
          <p:nvPr/>
        </p:nvSpPr>
        <p:spPr bwMode="auto">
          <a:xfrm>
            <a:off x="7137024" y="3877006"/>
            <a:ext cx="1625069" cy="369332"/>
          </a:xfrm>
          <a:prstGeom prst="rect">
            <a:avLst/>
          </a:prstGeom>
          <a:solidFill>
            <a:srgbClr val="3C85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900" b="1" dirty="0"/>
              <a:t>Королева Ольга Федоровна</a:t>
            </a:r>
          </a:p>
        </p:txBody>
      </p:sp>
      <p:sp>
        <p:nvSpPr>
          <p:cNvPr id="61458" name="TextBox 34"/>
          <p:cNvSpPr txBox="1">
            <a:spLocks noChangeArrowheads="1"/>
          </p:cNvSpPr>
          <p:nvPr/>
        </p:nvSpPr>
        <p:spPr bwMode="auto">
          <a:xfrm>
            <a:off x="1164433" y="7970"/>
            <a:ext cx="67401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1800" dirty="0"/>
              <a:t>Лаборатория создания микробиологических средств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1800" dirty="0"/>
              <a:t>защиты растений и коллекции микроорганизмов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94553"/>
            <a:ext cx="91440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7911" y="4377422"/>
            <a:ext cx="1108229" cy="665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36058" y="4556637"/>
            <a:ext cx="1108229" cy="5237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710" y="836537"/>
            <a:ext cx="1751858" cy="171063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6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1151" r="20599" b="23750"/>
          <a:stretch>
            <a:fillRect/>
          </a:stretch>
        </p:blipFill>
        <p:spPr bwMode="auto">
          <a:xfrm>
            <a:off x="2077972" y="821111"/>
            <a:ext cx="1642518" cy="17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t="9660" r="15097" b="23907"/>
          <a:stretch>
            <a:fillRect/>
          </a:stretch>
        </p:blipFill>
        <p:spPr bwMode="auto">
          <a:xfrm>
            <a:off x="3720490" y="828068"/>
            <a:ext cx="1702746" cy="171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t="6133" r="10092" b="8031"/>
          <a:stretch>
            <a:fillRect/>
          </a:stretch>
        </p:blipFill>
        <p:spPr bwMode="auto">
          <a:xfrm>
            <a:off x="5420327" y="821111"/>
            <a:ext cx="1706641" cy="172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r="5997" b="12219"/>
          <a:stretch>
            <a:fillRect/>
          </a:stretch>
        </p:blipFill>
        <p:spPr bwMode="auto">
          <a:xfrm>
            <a:off x="7130540" y="821111"/>
            <a:ext cx="1623711" cy="171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5"/>
          <p:cNvSpPr txBox="1">
            <a:spLocks noChangeArrowheads="1"/>
          </p:cNvSpPr>
          <p:nvPr/>
        </p:nvSpPr>
        <p:spPr bwMode="auto">
          <a:xfrm>
            <a:off x="2066222" y="2183517"/>
            <a:ext cx="1650696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900" b="1" dirty="0" err="1"/>
              <a:t>Асатурова</a:t>
            </a:r>
            <a:r>
              <a:rPr lang="ru-RU" sz="900" b="1" dirty="0"/>
              <a:t> Анжела Михайловна</a:t>
            </a:r>
          </a:p>
        </p:txBody>
      </p:sp>
      <p:sp>
        <p:nvSpPr>
          <p:cNvPr id="32" name="TextBox 26"/>
          <p:cNvSpPr txBox="1">
            <a:spLocks noChangeArrowheads="1"/>
          </p:cNvSpPr>
          <p:nvPr/>
        </p:nvSpPr>
        <p:spPr bwMode="auto">
          <a:xfrm>
            <a:off x="3720492" y="2196024"/>
            <a:ext cx="1696263" cy="369332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900" b="1" dirty="0"/>
              <a:t>Дубяга Валентина Михайловна</a:t>
            </a:r>
          </a:p>
        </p:txBody>
      </p:sp>
      <p:sp>
        <p:nvSpPr>
          <p:cNvPr id="33" name="TextBox 27"/>
          <p:cNvSpPr txBox="1">
            <a:spLocks noChangeArrowheads="1"/>
          </p:cNvSpPr>
          <p:nvPr/>
        </p:nvSpPr>
        <p:spPr bwMode="auto">
          <a:xfrm>
            <a:off x="5413135" y="2193267"/>
            <a:ext cx="1707302" cy="36933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900" b="1" dirty="0"/>
              <a:t>Павлова Марина Дмитриевна</a:t>
            </a:r>
          </a:p>
        </p:txBody>
      </p:sp>
      <p:sp>
        <p:nvSpPr>
          <p:cNvPr id="34" name="TextBox 28"/>
          <p:cNvSpPr txBox="1">
            <a:spLocks noChangeArrowheads="1"/>
          </p:cNvSpPr>
          <p:nvPr/>
        </p:nvSpPr>
        <p:spPr bwMode="auto">
          <a:xfrm>
            <a:off x="7137022" y="2196024"/>
            <a:ext cx="1607264" cy="369332"/>
          </a:xfrm>
          <a:prstGeom prst="rect">
            <a:avLst/>
          </a:prstGeom>
          <a:solidFill>
            <a:srgbClr val="FF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900" dirty="0"/>
              <a:t>Томашевич Наталья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201469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Прямоугольник 8"/>
          <p:cNvSpPr>
            <a:spLocks noChangeArrowheads="1"/>
          </p:cNvSpPr>
          <p:nvPr/>
        </p:nvSpPr>
        <p:spPr bwMode="auto">
          <a:xfrm>
            <a:off x="4015047" y="1184731"/>
            <a:ext cx="5128953" cy="429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875"/>
              </a:lnSpc>
              <a:spcBef>
                <a:spcPct val="0"/>
              </a:spcBef>
              <a:buNone/>
            </a:pPr>
            <a:r>
              <a:rPr lang="ru-RU" altLang="ru-RU" sz="2400" b="1" i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ФГБНУ «ВНИИ биологической защиты растений»</a:t>
            </a:r>
            <a:endParaRPr lang="ru-RU" altLang="ru-RU" sz="2400" b="1" i="1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 algn="ctr" eaLnBrk="1" hangingPunct="1">
              <a:lnSpc>
                <a:spcPts val="1875"/>
              </a:lnSpc>
              <a:spcBef>
                <a:spcPct val="0"/>
              </a:spcBef>
              <a:buNone/>
            </a:pPr>
            <a:endParaRPr kumimoji="0" lang="ru-RU" altLang="ru-RU" sz="800" b="1" i="1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 lvl="0" defTabSz="914400" eaLnBrk="1" hangingPunct="1">
              <a:lnSpc>
                <a:spcPts val="2500"/>
              </a:lnSpc>
              <a:spcBef>
                <a:spcPct val="0"/>
              </a:spcBef>
              <a:buNone/>
            </a:pPr>
            <a:r>
              <a:rPr kumimoji="0" lang="ru-RU" altLang="ru-RU" sz="2000" b="1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Анжела Михайловна Асатурова</a:t>
            </a:r>
            <a:endParaRPr kumimoji="0" lang="en-US" altLang="ru-RU" sz="20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 defTabSz="914400" eaLnBrk="1" hangingPunct="1">
              <a:spcBef>
                <a:spcPct val="0"/>
              </a:spcBef>
              <a:buNone/>
            </a:pPr>
            <a:r>
              <a:rPr kumimoji="0" lang="ru-RU" altLang="ru-RU" sz="1600" b="1" i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ЗАВЕДУЮЩАЯ ЛАБОРАТОРИЕЙ СОЗДАНИЯ </a:t>
            </a:r>
            <a:r>
              <a:rPr kumimoji="0" lang="ru-RU" altLang="ru-RU" sz="1600" b="1" i="1" dirty="0">
                <a:solidFill>
                  <a:srgbClr val="00B050"/>
                </a:solidFill>
                <a:latin typeface="Calibri" panose="020F0502020204030204" pitchFamily="34" charset="0"/>
              </a:rPr>
              <a:t>МИКРОБИОЛОГИЧЕСКИХ СРЕДСТВ ЗАЩИТЫ РАСТЕНИЙ И КОЛЛЕКЦИИ </a:t>
            </a:r>
            <a:r>
              <a:rPr kumimoji="0" lang="ru-RU" altLang="ru-RU" sz="1600" b="1" i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МИКРООРГАНИЗМОВ ФГБНУ ВНИИБЗР,</a:t>
            </a:r>
          </a:p>
          <a:p>
            <a:pPr lvl="0" defTabSz="914400" eaLnBrk="1" hangingPunct="1">
              <a:spcBef>
                <a:spcPct val="0"/>
              </a:spcBef>
              <a:buNone/>
            </a:pPr>
            <a:r>
              <a:rPr kumimoji="0" lang="ru-RU" altLang="ru-RU" sz="1600" b="1" i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КАНД. БИОЛ. НАУК</a:t>
            </a:r>
          </a:p>
          <a:p>
            <a:pPr lvl="0" defTabSz="914400" eaLnBrk="1" hangingPunct="1">
              <a:lnSpc>
                <a:spcPts val="2500"/>
              </a:lnSpc>
              <a:spcBef>
                <a:spcPct val="0"/>
              </a:spcBef>
              <a:buNone/>
            </a:pPr>
            <a:endParaRPr kumimoji="0" lang="ru-RU" altLang="ru-RU" sz="2000" b="1" i="1" dirty="0">
              <a:solidFill>
                <a:srgbClr val="2F522C"/>
              </a:solidFill>
              <a:latin typeface="Calibri" panose="020F0502020204030204" pitchFamily="34" charset="0"/>
            </a:endParaRPr>
          </a:p>
          <a:p>
            <a:pPr lvl="0" defTabSz="914400" eaLnBrk="1" hangingPunct="1">
              <a:lnSpc>
                <a:spcPts val="2500"/>
              </a:lnSpc>
              <a:spcBef>
                <a:spcPct val="0"/>
              </a:spcBef>
              <a:buNone/>
            </a:pPr>
            <a:r>
              <a:rPr kumimoji="0" lang="ru-RU" altLang="ru-RU" sz="2000" b="1" i="1" dirty="0" smtClean="0">
                <a:solidFill>
                  <a:srgbClr val="2F522C"/>
                </a:solidFill>
                <a:latin typeface="Calibri" panose="020F0502020204030204" pitchFamily="34" charset="0"/>
              </a:rPr>
              <a:t>Тел</a:t>
            </a:r>
            <a:r>
              <a:rPr kumimoji="0" lang="ru-RU" altLang="ru-RU" sz="2000" b="1" i="1" dirty="0">
                <a:solidFill>
                  <a:srgbClr val="2F522C"/>
                </a:solidFill>
                <a:latin typeface="Calibri" panose="020F0502020204030204" pitchFamily="34" charset="0"/>
              </a:rPr>
              <a:t>. +</a:t>
            </a:r>
            <a:r>
              <a:rPr kumimoji="0" lang="ru-RU" altLang="ru-RU" sz="2000" b="1" i="1" dirty="0" smtClean="0">
                <a:solidFill>
                  <a:srgbClr val="2F522C"/>
                </a:solidFill>
                <a:latin typeface="Calibri" panose="020F0502020204030204" pitchFamily="34" charset="0"/>
              </a:rPr>
              <a:t>7(952)826 40 49</a:t>
            </a:r>
            <a:endParaRPr kumimoji="0" lang="ru-RU" altLang="ru-RU" sz="2000" b="1" i="1" dirty="0">
              <a:solidFill>
                <a:srgbClr val="2F522C"/>
              </a:solidFill>
              <a:latin typeface="Calibri" panose="020F0502020204030204" pitchFamily="34" charset="0"/>
            </a:endParaRPr>
          </a:p>
          <a:p>
            <a:pPr lvl="0" defTabSz="914400" eaLnBrk="1" hangingPunct="1">
              <a:lnSpc>
                <a:spcPts val="2500"/>
              </a:lnSpc>
              <a:spcBef>
                <a:spcPct val="0"/>
              </a:spcBef>
              <a:buNone/>
            </a:pPr>
            <a:r>
              <a:rPr kumimoji="0" lang="ru-RU" altLang="ru-RU" sz="2000" b="1" i="1" dirty="0">
                <a:solidFill>
                  <a:srgbClr val="2F522C"/>
                </a:solidFill>
                <a:latin typeface="Calibri" panose="020F0502020204030204" pitchFamily="34" charset="0"/>
              </a:rPr>
              <a:t>Тел./факс +7(861)228 17 76</a:t>
            </a:r>
          </a:p>
          <a:p>
            <a:pPr lvl="0" defTabSz="914400" eaLnBrk="1" hangingPunct="1">
              <a:lnSpc>
                <a:spcPts val="2500"/>
              </a:lnSpc>
              <a:spcBef>
                <a:spcPct val="0"/>
              </a:spcBef>
              <a:buNone/>
            </a:pPr>
            <a:endParaRPr kumimoji="0" lang="ru-RU" altLang="ru-RU" sz="2000" b="1" i="1" dirty="0">
              <a:solidFill>
                <a:srgbClr val="2F522C"/>
              </a:solidFill>
              <a:latin typeface="Calibri" panose="020F0502020204030204" pitchFamily="34" charset="0"/>
            </a:endParaRPr>
          </a:p>
          <a:p>
            <a:pPr lvl="0" defTabSz="914400" eaLnBrk="1" hangingPunct="1">
              <a:lnSpc>
                <a:spcPts val="2500"/>
              </a:lnSpc>
              <a:spcBef>
                <a:spcPct val="0"/>
              </a:spcBef>
              <a:buNone/>
            </a:pPr>
            <a:r>
              <a:rPr kumimoji="0" lang="en-US" altLang="ru-RU" sz="2000" b="1" i="1" dirty="0">
                <a:solidFill>
                  <a:srgbClr val="2F522C"/>
                </a:solidFill>
                <a:latin typeface="Calibri" panose="020F0502020204030204" pitchFamily="34" charset="0"/>
              </a:rPr>
              <a:t>biocontrol-vniibzr@yandex.ru</a:t>
            </a:r>
            <a:endParaRPr kumimoji="0" lang="ru-RU" altLang="ru-RU" sz="2000" b="1" i="1" dirty="0">
              <a:solidFill>
                <a:srgbClr val="2F522C"/>
              </a:solidFill>
              <a:latin typeface="Calibri" panose="020F0502020204030204" pitchFamily="34" charset="0"/>
            </a:endParaRPr>
          </a:p>
          <a:p>
            <a:pPr lvl="0" defTabSz="914400" eaLnBrk="1" hangingPunct="1">
              <a:lnSpc>
                <a:spcPts val="2500"/>
              </a:lnSpc>
              <a:spcBef>
                <a:spcPct val="0"/>
              </a:spcBef>
              <a:buNone/>
            </a:pPr>
            <a:endParaRPr kumimoji="0" lang="ru-RU" altLang="ru-RU" sz="2000" b="1" i="1" dirty="0">
              <a:solidFill>
                <a:srgbClr val="2F522C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ts val="1875"/>
              </a:lnSpc>
              <a:spcBef>
                <a:spcPct val="0"/>
              </a:spcBef>
              <a:buNone/>
            </a:pPr>
            <a:endParaRPr lang="ru-RU" altLang="ru-RU" sz="2400" i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2" descr="D:\Рабочий стол\66590404_1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57" y="1199969"/>
            <a:ext cx="3736591" cy="394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344478" y="2645000"/>
            <a:ext cx="16065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kumimoji="0" lang="ru-RU" sz="1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charset="0"/>
              </a:rPr>
              <a:t>БЛАГОДАРИМ ЗА ВНИМАНИЕ</a:t>
            </a:r>
            <a:r>
              <a:rPr kumimoji="0" lang="en-US" sz="1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!</a:t>
            </a:r>
            <a:r>
              <a:rPr kumimoji="0" lang="ru-RU" sz="1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endParaRPr kumimoji="0" lang="ru-RU" sz="14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811949" y="3772725"/>
            <a:ext cx="1039088" cy="945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34219"/>
            <a:ext cx="91440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Название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08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196198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7" r="81820" b="15208"/>
          <a:stretch/>
        </p:blipFill>
        <p:spPr>
          <a:xfrm>
            <a:off x="2178788" y="1212511"/>
            <a:ext cx="2280041" cy="232987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3827" y="-73563"/>
            <a:ext cx="9100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Испытание разработанных </a:t>
            </a:r>
            <a:r>
              <a:rPr lang="ru-RU" b="1" dirty="0" smtClean="0">
                <a:solidFill>
                  <a:prstClr val="black"/>
                </a:solidFill>
              </a:rPr>
              <a:t>биопрепаратов на различных сельскохозяйственных </a:t>
            </a:r>
            <a:r>
              <a:rPr lang="ru-RU" b="1" dirty="0">
                <a:solidFill>
                  <a:prstClr val="black"/>
                </a:solidFill>
              </a:rPr>
              <a:t>культурах в различных агроклиматических зонах</a:t>
            </a:r>
          </a:p>
          <a:p>
            <a:pPr algn="ctr"/>
            <a:r>
              <a:rPr lang="ru-RU" b="1" dirty="0">
                <a:solidFill>
                  <a:prstClr val="black"/>
                </a:solidFill>
              </a:rPr>
              <a:t>(на базе научно-учебных и производственных хозяйств)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9" t="38335" r="9543" b="3582"/>
          <a:stretch/>
        </p:blipFill>
        <p:spPr>
          <a:xfrm>
            <a:off x="1599052" y="3057706"/>
            <a:ext cx="2496994" cy="141713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541" y="1281514"/>
            <a:ext cx="2357278" cy="13213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5" t="-446" r="11956" b="384"/>
          <a:stretch/>
        </p:blipFill>
        <p:spPr>
          <a:xfrm>
            <a:off x="4034880" y="2467330"/>
            <a:ext cx="2479613" cy="191992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805687" y="3836549"/>
            <a:ext cx="1098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Беларусь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1468" y="1734394"/>
            <a:ext cx="1166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Казахстан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7903" y="1145955"/>
            <a:ext cx="174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Ростов-на-Дону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71059" y="1753388"/>
            <a:ext cx="1264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Краснодар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7903" y="2138048"/>
            <a:ext cx="134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Ставрополь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99052" y="3715750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Новосибирск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1392" y="3389619"/>
            <a:ext cx="118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Уссурийск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90621" y="3921994"/>
            <a:ext cx="65762" cy="563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763896" y="4009673"/>
            <a:ext cx="65762" cy="563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358579" y="1879334"/>
            <a:ext cx="65762" cy="563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858512" y="1713988"/>
            <a:ext cx="65762" cy="563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712895" y="2467331"/>
            <a:ext cx="65762" cy="563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167" y="1964599"/>
            <a:ext cx="2023955" cy="55399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C00000"/>
                </a:solidFill>
              </a:rPr>
              <a:t>Ставропольский НИИ сельского хозяйства </a:t>
            </a:r>
            <a:endParaRPr lang="ru-RU" sz="1500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3816" y="2622840"/>
            <a:ext cx="2122062" cy="32316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C00000"/>
                </a:solidFill>
              </a:rPr>
              <a:t>АО «</a:t>
            </a:r>
            <a:r>
              <a:rPr lang="ru-RU" sz="1500" b="1" dirty="0" err="1">
                <a:solidFill>
                  <a:srgbClr val="C00000"/>
                </a:solidFill>
              </a:rPr>
              <a:t>Верхнедубовское</a:t>
            </a:r>
            <a:r>
              <a:rPr lang="ru-RU" sz="1500" b="1" dirty="0">
                <a:solidFill>
                  <a:srgbClr val="C00000"/>
                </a:solidFill>
              </a:rPr>
              <a:t>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236089" y="4567023"/>
            <a:ext cx="2162772" cy="55399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1500" b="1" dirty="0">
                <a:solidFill>
                  <a:srgbClr val="C00000"/>
                </a:solidFill>
              </a:rPr>
              <a:t>Дальневосточный НИИ </a:t>
            </a:r>
          </a:p>
          <a:p>
            <a:pPr algn="ctr"/>
            <a:r>
              <a:rPr lang="ru-RU" sz="1500" b="1" dirty="0">
                <a:solidFill>
                  <a:srgbClr val="C00000"/>
                </a:solidFill>
              </a:rPr>
              <a:t>защиты растений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0492" y="1293930"/>
            <a:ext cx="2032095" cy="55399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1500" b="1" dirty="0" err="1">
                <a:solidFill>
                  <a:srgbClr val="C00000"/>
                </a:solidFill>
              </a:rPr>
              <a:t>Лазаревская</a:t>
            </a:r>
            <a:r>
              <a:rPr lang="ru-RU" sz="1500" b="1" dirty="0">
                <a:solidFill>
                  <a:srgbClr val="C00000"/>
                </a:solidFill>
              </a:rPr>
              <a:t> опытная </a:t>
            </a:r>
          </a:p>
          <a:p>
            <a:pPr algn="ctr"/>
            <a:r>
              <a:rPr lang="ru-RU" sz="1500" b="1" dirty="0">
                <a:solidFill>
                  <a:srgbClr val="C00000"/>
                </a:solidFill>
              </a:rPr>
              <a:t>станция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H="1">
            <a:off x="5833034" y="1441835"/>
            <a:ext cx="882068" cy="272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5682338" y="3788696"/>
            <a:ext cx="792534" cy="7684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endCxn id="14" idx="4"/>
          </p:cNvCxnSpPr>
          <p:nvPr/>
        </p:nvCxnSpPr>
        <p:spPr>
          <a:xfrm flipH="1" flipV="1">
            <a:off x="3823502" y="3978361"/>
            <a:ext cx="171716" cy="6022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stCxn id="16" idx="5"/>
            <a:endCxn id="28" idx="3"/>
          </p:cNvCxnSpPr>
          <p:nvPr/>
        </p:nvCxnSpPr>
        <p:spPr>
          <a:xfrm flipH="1" flipV="1">
            <a:off x="2062587" y="1570929"/>
            <a:ext cx="352123" cy="3565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stCxn id="18" idx="5"/>
            <a:endCxn id="19" idx="3"/>
          </p:cNvCxnSpPr>
          <p:nvPr/>
        </p:nvCxnSpPr>
        <p:spPr>
          <a:xfrm flipH="1" flipV="1">
            <a:off x="2054122" y="2241598"/>
            <a:ext cx="714904" cy="27384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>
            <a:stCxn id="18" idx="4"/>
          </p:cNvCxnSpPr>
          <p:nvPr/>
        </p:nvCxnSpPr>
        <p:spPr>
          <a:xfrm flipH="1">
            <a:off x="2165708" y="2523698"/>
            <a:ext cx="580068" cy="3181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807512" y="1893607"/>
            <a:ext cx="227934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Яблоня</a:t>
            </a:r>
          </a:p>
          <a:p>
            <a:r>
              <a:rPr lang="ru-RU" b="1" dirty="0" smtClean="0">
                <a:solidFill>
                  <a:prstClr val="black"/>
                </a:solidFill>
              </a:rPr>
              <a:t>Озимая </a:t>
            </a:r>
            <a:r>
              <a:rPr lang="ru-RU" b="1" dirty="0">
                <a:solidFill>
                  <a:prstClr val="black"/>
                </a:solidFill>
              </a:rPr>
              <a:t>пшеница</a:t>
            </a:r>
          </a:p>
          <a:p>
            <a:r>
              <a:rPr lang="ru-RU" b="1" dirty="0">
                <a:solidFill>
                  <a:prstClr val="black"/>
                </a:solidFill>
              </a:rPr>
              <a:t>Яровая пшеница</a:t>
            </a:r>
          </a:p>
          <a:p>
            <a:r>
              <a:rPr lang="ru-RU" b="1" dirty="0">
                <a:solidFill>
                  <a:prstClr val="black"/>
                </a:solidFill>
              </a:rPr>
              <a:t>Цветочные культуры</a:t>
            </a:r>
          </a:p>
          <a:p>
            <a:r>
              <a:rPr lang="ru-RU" b="1" dirty="0">
                <a:solidFill>
                  <a:prstClr val="black"/>
                </a:solidFill>
              </a:rPr>
              <a:t>Картофель</a:t>
            </a:r>
          </a:p>
          <a:p>
            <a:r>
              <a:rPr lang="ru-RU" b="1" dirty="0">
                <a:solidFill>
                  <a:prstClr val="black"/>
                </a:solidFill>
              </a:rPr>
              <a:t>Малина</a:t>
            </a:r>
          </a:p>
          <a:p>
            <a:r>
              <a:rPr lang="ru-RU" b="1" dirty="0">
                <a:solidFill>
                  <a:prstClr val="black"/>
                </a:solidFill>
              </a:rPr>
              <a:t>Томаты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0" y="761397"/>
            <a:ext cx="9131300" cy="4142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572652" y="4567024"/>
            <a:ext cx="1337396" cy="1558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498214" y="4511731"/>
            <a:ext cx="2411834" cy="55399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C00000"/>
                </a:solidFill>
              </a:rPr>
              <a:t>Институт микробиологии </a:t>
            </a:r>
          </a:p>
          <a:p>
            <a:pPr algn="ctr"/>
            <a:r>
              <a:rPr lang="ru-RU" sz="1500" b="1" dirty="0">
                <a:solidFill>
                  <a:srgbClr val="C00000"/>
                </a:solidFill>
              </a:rPr>
              <a:t>НАН республики Беларусь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76189" y="4434489"/>
            <a:ext cx="984537" cy="631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V="1">
            <a:off x="943088" y="4061017"/>
            <a:ext cx="888635" cy="45394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69702" y="4529756"/>
            <a:ext cx="2958534" cy="55399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C00000"/>
                </a:solidFill>
              </a:rPr>
              <a:t>Новосибирский государственный </a:t>
            </a:r>
          </a:p>
          <a:p>
            <a:pPr algn="ctr"/>
            <a:r>
              <a:rPr lang="ru-RU" sz="1500" b="1" dirty="0">
                <a:solidFill>
                  <a:srgbClr val="C00000"/>
                </a:solidFill>
              </a:rPr>
              <a:t>аграрный университет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697578" y="1018825"/>
            <a:ext cx="2301364" cy="55399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C00000"/>
                </a:solidFill>
              </a:rPr>
              <a:t>Казахский НИИ защиты и </a:t>
            </a:r>
          </a:p>
          <a:p>
            <a:pPr algn="ctr"/>
            <a:r>
              <a:rPr lang="ru-RU" sz="1500" b="1" dirty="0">
                <a:solidFill>
                  <a:srgbClr val="C00000"/>
                </a:solidFill>
              </a:rPr>
              <a:t>карантина растений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23817" y="864563"/>
            <a:ext cx="2030306" cy="32316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C00000"/>
                </a:solidFill>
              </a:rPr>
              <a:t>АФ «</a:t>
            </a:r>
            <a:r>
              <a:rPr lang="ru-RU" sz="1500" b="1" dirty="0" err="1">
                <a:solidFill>
                  <a:srgbClr val="C00000"/>
                </a:solidFill>
              </a:rPr>
              <a:t>Новобатайская</a:t>
            </a:r>
            <a:r>
              <a:rPr lang="ru-RU" sz="1500" b="1" dirty="0">
                <a:solidFill>
                  <a:srgbClr val="C00000"/>
                </a:solidFill>
              </a:rPr>
              <a:t>»</a:t>
            </a: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 flipH="1" flipV="1">
            <a:off x="2096313" y="1053877"/>
            <a:ext cx="782925" cy="7064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887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1"/>
          <a:stretch>
            <a:fillRect/>
          </a:stretch>
        </p:blipFill>
        <p:spPr bwMode="auto">
          <a:xfrm>
            <a:off x="3555656" y="1290281"/>
            <a:ext cx="1720453" cy="203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9" t="9333" r="11611" b="7829"/>
          <a:stretch/>
        </p:blipFill>
        <p:spPr bwMode="auto">
          <a:xfrm>
            <a:off x="1120730" y="1392555"/>
            <a:ext cx="2304982" cy="1521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3" t="2458" r="4590" b="10012"/>
          <a:stretch/>
        </p:blipFill>
        <p:spPr bwMode="auto">
          <a:xfrm>
            <a:off x="5386988" y="1454928"/>
            <a:ext cx="2373000" cy="15158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95239" name="Прямая со стрелкой 7"/>
          <p:cNvCxnSpPr>
            <a:cxnSpLocks noChangeShapeType="1"/>
          </p:cNvCxnSpPr>
          <p:nvPr/>
        </p:nvCxnSpPr>
        <p:spPr bwMode="auto">
          <a:xfrm flipH="1">
            <a:off x="3240882" y="2235739"/>
            <a:ext cx="727472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40" name="Прямая со стрелкой 9"/>
          <p:cNvCxnSpPr>
            <a:cxnSpLocks noChangeShapeType="1"/>
          </p:cNvCxnSpPr>
          <p:nvPr/>
        </p:nvCxnSpPr>
        <p:spPr bwMode="auto">
          <a:xfrm>
            <a:off x="4812507" y="2224456"/>
            <a:ext cx="701278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5243" name="TextBox 11"/>
          <p:cNvSpPr txBox="1">
            <a:spLocks noChangeArrowheads="1"/>
          </p:cNvSpPr>
          <p:nvPr/>
        </p:nvSpPr>
        <p:spPr bwMode="auto">
          <a:xfrm>
            <a:off x="3425713" y="3765263"/>
            <a:ext cx="179215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500" b="1">
                <a:solidFill>
                  <a:srgbClr val="000000"/>
                </a:solidFill>
              </a:rPr>
              <a:t>Растение-хозяин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06992" y="7065"/>
            <a:ext cx="4117089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kumimoji="0" lang="ru-RU" sz="2250" b="1" cap="all" dirty="0">
                <a:solidFill>
                  <a:srgbClr val="000000"/>
                </a:solidFill>
                <a:latin typeface="Arial" charset="0"/>
                <a:cs typeface="Arial" charset="0"/>
              </a:rPr>
              <a:t>грамотное применение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534219"/>
            <a:ext cx="91440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1299322" y="736283"/>
            <a:ext cx="182934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500" b="1" dirty="0">
                <a:solidFill>
                  <a:srgbClr val="000000"/>
                </a:solidFill>
              </a:rPr>
              <a:t>Полезные </a:t>
            </a:r>
          </a:p>
          <a:p>
            <a:pPr algn="ctr" defTabSz="685800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500" b="1" dirty="0">
                <a:solidFill>
                  <a:srgbClr val="000000"/>
                </a:solidFill>
              </a:rPr>
              <a:t>микроорганизмы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684668" y="767239"/>
            <a:ext cx="20788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500" b="1" dirty="0">
                <a:solidFill>
                  <a:srgbClr val="000000"/>
                </a:solidFill>
              </a:rPr>
              <a:t>Фитопатогенные микроорганизмы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5686" y="4291018"/>
            <a:ext cx="1184429" cy="7683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10896" y="4439118"/>
            <a:ext cx="875904" cy="579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221" y="3293297"/>
            <a:ext cx="2077538" cy="15902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91" b="93488" l="9302" r="89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414" y="3132431"/>
            <a:ext cx="1751126" cy="17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1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Прямоугольник 6"/>
          <p:cNvSpPr>
            <a:spLocks noChangeArrowheads="1"/>
          </p:cNvSpPr>
          <p:nvPr/>
        </p:nvSpPr>
        <p:spPr bwMode="auto">
          <a:xfrm>
            <a:off x="0" y="-64294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ru-RU" alt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Совместимость биопрепаратов с химическими средствами защиты </a:t>
            </a:r>
            <a:r>
              <a:rPr kumimoji="0"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растений и </a:t>
            </a:r>
            <a:r>
              <a:rPr kumimoji="0" lang="ru-RU" altLang="ru-RU" sz="24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прилипателями</a:t>
            </a:r>
            <a:endParaRPr kumimoji="0" lang="ru-RU" altLang="ru-RU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685" y="4291018"/>
            <a:ext cx="1057315" cy="7683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12884" y="4332045"/>
            <a:ext cx="1184429" cy="7683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1265" y="811611"/>
            <a:ext cx="91440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79158" y="1054332"/>
            <a:ext cx="3132535" cy="3923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>
              <a:solidFill>
                <a:prstClr val="white"/>
              </a:solidFill>
            </a:endParaRPr>
          </a:p>
        </p:txBody>
      </p:sp>
      <p:pic>
        <p:nvPicPr>
          <p:cNvPr id="32" name="Picture 16" descr="D:\ОБЩАЯ\Фото\IMG_8268.JPG"/>
          <p:cNvPicPr/>
          <p:nvPr/>
        </p:nvPicPr>
        <p:blipFill>
          <a:blip r:embed="rId2" cstate="print"/>
          <a:srcRect l="10417" r="16666"/>
          <a:stretch>
            <a:fillRect/>
          </a:stretch>
        </p:blipFill>
        <p:spPr bwMode="auto">
          <a:xfrm>
            <a:off x="2815027" y="1972266"/>
            <a:ext cx="1242138" cy="1242138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33" name="Прямоугольник 4"/>
          <p:cNvSpPr>
            <a:spLocks noChangeArrowheads="1"/>
          </p:cNvSpPr>
          <p:nvPr/>
        </p:nvSpPr>
        <p:spPr bwMode="auto">
          <a:xfrm>
            <a:off x="1101037" y="4006313"/>
            <a:ext cx="28253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ru-RU" altLang="ru-RU" sz="1800" b="1" dirty="0">
                <a:solidFill>
                  <a:srgbClr val="000000"/>
                </a:solidFill>
              </a:rPr>
              <a:t> Пример несовместимости с химическим препаратом</a:t>
            </a:r>
          </a:p>
        </p:txBody>
      </p:sp>
      <p:pic>
        <p:nvPicPr>
          <p:cNvPr id="34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6625" r="10159" b="6664"/>
          <a:stretch>
            <a:fillRect/>
          </a:stretch>
        </p:blipFill>
        <p:spPr bwMode="auto">
          <a:xfrm>
            <a:off x="1141081" y="1341274"/>
            <a:ext cx="1241822" cy="213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Стрелка вниз 34"/>
          <p:cNvSpPr/>
          <p:nvPr/>
        </p:nvSpPr>
        <p:spPr>
          <a:xfrm rot="5400000">
            <a:off x="2386198" y="2487280"/>
            <a:ext cx="454819" cy="24884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>
              <a:solidFill>
                <a:prstClr val="white"/>
              </a:solidFill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/>
          <a:srcRect l="59904" t="59889"/>
          <a:stretch/>
        </p:blipFill>
        <p:spPr>
          <a:xfrm>
            <a:off x="1025479" y="4154238"/>
            <a:ext cx="378042" cy="355613"/>
          </a:xfrm>
          <a:prstGeom prst="ellipse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4606990" y="1066539"/>
            <a:ext cx="3240881" cy="3923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solidFill>
                <a:prstClr val="white"/>
              </a:solidFill>
            </a:endParaRPr>
          </a:p>
        </p:txBody>
      </p:sp>
      <p:pic>
        <p:nvPicPr>
          <p:cNvPr id="41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43" y="1341743"/>
            <a:ext cx="1295400" cy="218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Стрелка вниз 41"/>
          <p:cNvSpPr/>
          <p:nvPr/>
        </p:nvSpPr>
        <p:spPr>
          <a:xfrm rot="16200000">
            <a:off x="5945551" y="2500695"/>
            <a:ext cx="453628" cy="297656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>
              <a:solidFill>
                <a:prstClr val="white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6447767" y="1286975"/>
            <a:ext cx="1457325" cy="23229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>
              <a:solidFill>
                <a:prstClr val="white"/>
              </a:solidFill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6"/>
          <a:srcRect l="27276" t="16062" r="25162" b="16135"/>
          <a:stretch/>
        </p:blipFill>
        <p:spPr>
          <a:xfrm>
            <a:off x="4703583" y="4191556"/>
            <a:ext cx="384920" cy="378042"/>
          </a:xfrm>
          <a:prstGeom prst="ellipse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3416" r="4412" b="1158"/>
          <a:stretch/>
        </p:blipFill>
        <p:spPr>
          <a:xfrm>
            <a:off x="4703583" y="2055374"/>
            <a:ext cx="1138980" cy="1112652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Прямоугольник 4"/>
          <p:cNvSpPr>
            <a:spLocks noChangeArrowheads="1"/>
          </p:cNvSpPr>
          <p:nvPr/>
        </p:nvSpPr>
        <p:spPr bwMode="auto">
          <a:xfrm>
            <a:off x="5005164" y="4161457"/>
            <a:ext cx="28253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ru-RU" altLang="ru-RU" sz="1800" b="1" dirty="0">
                <a:solidFill>
                  <a:srgbClr val="000000"/>
                </a:solidFill>
              </a:rPr>
              <a:t> Пример совместимости с химическим препаратом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1" t="31849" r="28377" b="53238"/>
          <a:stretch/>
        </p:blipFill>
        <p:spPr>
          <a:xfrm>
            <a:off x="6579121" y="2122349"/>
            <a:ext cx="1047566" cy="3551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5" t="33592" r="2881" b="40518"/>
          <a:stretch/>
        </p:blipFill>
        <p:spPr>
          <a:xfrm>
            <a:off x="1349429" y="2161939"/>
            <a:ext cx="775333" cy="334195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1149415" y="1341273"/>
            <a:ext cx="1241822" cy="21597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1143000" y="1336263"/>
            <a:ext cx="1241822" cy="21597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72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5686" y="4291018"/>
            <a:ext cx="1184429" cy="7683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39147" y="4320753"/>
            <a:ext cx="1184429" cy="7683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548224"/>
            <a:ext cx="91440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3064" y="-74412"/>
            <a:ext cx="87888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kumimoji="0" lang="ru-RU" altLang="ru-RU" sz="2000" b="1" dirty="0">
                <a:solidFill>
                  <a:srgbClr val="000000"/>
                </a:solidFill>
              </a:rPr>
              <a:t>Возможность осуществления профилактических </a:t>
            </a:r>
            <a:r>
              <a:rPr kumimoji="0" lang="ru-RU" altLang="ru-RU" sz="2000" b="1" dirty="0" smtClean="0">
                <a:solidFill>
                  <a:srgbClr val="000000"/>
                </a:solidFill>
              </a:rPr>
              <a:t>обработок и обработок перед уборкой урожая</a:t>
            </a:r>
            <a:endParaRPr kumimoji="0" lang="ru-RU" altLang="ru-RU" sz="2000" b="1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7"/>
          <a:stretch/>
        </p:blipFill>
        <p:spPr>
          <a:xfrm>
            <a:off x="499550" y="1631846"/>
            <a:ext cx="6875170" cy="2575160"/>
          </a:xfrm>
          <a:prstGeom prst="rect">
            <a:avLst/>
          </a:prstGeom>
        </p:spPr>
      </p:pic>
      <p:sp>
        <p:nvSpPr>
          <p:cNvPr id="5" name="Стрелка вниз 4"/>
          <p:cNvSpPr/>
          <p:nvPr/>
        </p:nvSpPr>
        <p:spPr>
          <a:xfrm>
            <a:off x="1993627" y="953991"/>
            <a:ext cx="484632" cy="80989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8" y="854225"/>
            <a:ext cx="1623692" cy="117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92" b="3989"/>
          <a:stretch/>
        </p:blipFill>
        <p:spPr>
          <a:xfrm>
            <a:off x="7493581" y="2446701"/>
            <a:ext cx="1475559" cy="1802312"/>
          </a:xfrm>
          <a:prstGeom prst="rect">
            <a:avLst/>
          </a:prstGeom>
        </p:spPr>
      </p:pic>
      <p:sp>
        <p:nvSpPr>
          <p:cNvPr id="11" name="Стрелка вниз 10"/>
          <p:cNvSpPr/>
          <p:nvPr/>
        </p:nvSpPr>
        <p:spPr>
          <a:xfrm>
            <a:off x="7132404" y="951056"/>
            <a:ext cx="484632" cy="80989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5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Box 1"/>
          <p:cNvSpPr txBox="1">
            <a:spLocks noChangeArrowheads="1"/>
          </p:cNvSpPr>
          <p:nvPr/>
        </p:nvSpPr>
        <p:spPr bwMode="auto">
          <a:xfrm>
            <a:off x="475157" y="-20563"/>
            <a:ext cx="84081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/>
            <a:r>
              <a:rPr kumimoji="0" lang="ru-RU" altLang="ru-RU" sz="2800" dirty="0">
                <a:solidFill>
                  <a:srgbClr val="000000"/>
                </a:solidFill>
              </a:rPr>
              <a:t>Стабильность биопрепарата при применении</a:t>
            </a:r>
          </a:p>
        </p:txBody>
      </p:sp>
      <p:pic>
        <p:nvPicPr>
          <p:cNvPr id="9830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7" t="9625" r="10934" b="8765"/>
          <a:stretch>
            <a:fillRect/>
          </a:stretch>
        </p:blipFill>
        <p:spPr bwMode="auto">
          <a:xfrm>
            <a:off x="3844528" y="3165873"/>
            <a:ext cx="1279922" cy="187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10" descr="C:\Documents and Settings\User\Мои документы\Мои рисунки\16175503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44" y="1266826"/>
            <a:ext cx="1835944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11" descr="C:\Documents and Settings\User\Мои документы\Мои рисунки\shutterstock_588808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 t="4803" r="15979" b="11494"/>
          <a:stretch>
            <a:fillRect/>
          </a:stretch>
        </p:blipFill>
        <p:spPr bwMode="auto">
          <a:xfrm>
            <a:off x="6759179" y="2787254"/>
            <a:ext cx="750094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1" name="Стрелка вправо 24"/>
          <p:cNvSpPr>
            <a:spLocks noChangeArrowheads="1"/>
          </p:cNvSpPr>
          <p:nvPr/>
        </p:nvSpPr>
        <p:spPr bwMode="auto">
          <a:xfrm rot="5400000">
            <a:off x="4158856" y="2254159"/>
            <a:ext cx="650081" cy="1261452"/>
          </a:xfrm>
          <a:prstGeom prst="rightArrow">
            <a:avLst>
              <a:gd name="adj1" fmla="val 34500"/>
              <a:gd name="adj2" fmla="val 49943"/>
            </a:avLst>
          </a:prstGeom>
          <a:solidFill>
            <a:srgbClr val="FFFF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hangingPunct="1">
              <a:spcBef>
                <a:spcPct val="50000"/>
              </a:spcBef>
            </a:pPr>
            <a:endParaRPr kumimoji="0" lang="ru-RU" altLang="ru-RU" sz="2250">
              <a:solidFill>
                <a:srgbClr val="000000"/>
              </a:solidFill>
            </a:endParaRPr>
          </a:p>
        </p:txBody>
      </p:sp>
      <p:sp>
        <p:nvSpPr>
          <p:cNvPr id="98312" name="Стрелка вправо 25"/>
          <p:cNvSpPr>
            <a:spLocks noChangeArrowheads="1"/>
          </p:cNvSpPr>
          <p:nvPr/>
        </p:nvSpPr>
        <p:spPr bwMode="auto">
          <a:xfrm rot="8507277">
            <a:off x="4818462" y="2357745"/>
            <a:ext cx="1313259" cy="1261452"/>
          </a:xfrm>
          <a:prstGeom prst="rightArrow">
            <a:avLst>
              <a:gd name="adj1" fmla="val 34500"/>
              <a:gd name="adj2" fmla="val 49941"/>
            </a:avLst>
          </a:prstGeom>
          <a:solidFill>
            <a:srgbClr val="FFFF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hangingPunct="1">
              <a:spcBef>
                <a:spcPct val="50000"/>
              </a:spcBef>
            </a:pPr>
            <a:endParaRPr kumimoji="0" lang="ru-RU" altLang="ru-RU" sz="2250">
              <a:solidFill>
                <a:srgbClr val="000000"/>
              </a:solidFill>
            </a:endParaRPr>
          </a:p>
        </p:txBody>
      </p:sp>
      <p:sp>
        <p:nvSpPr>
          <p:cNvPr id="28" name="Умножение 27"/>
          <p:cNvSpPr/>
          <p:nvPr/>
        </p:nvSpPr>
        <p:spPr bwMode="auto">
          <a:xfrm>
            <a:off x="4069556" y="2414588"/>
            <a:ext cx="848916" cy="693078"/>
          </a:xfrm>
          <a:prstGeom prst="mathMultiply">
            <a:avLst>
              <a:gd name="adj1" fmla="val 14241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endParaRPr kumimoji="0" lang="ru-RU" sz="2250" b="1">
              <a:solidFill>
                <a:srgbClr val="000000"/>
              </a:solidFill>
              <a:latin typeface="Arial" panose="020B0604020202020204" pitchFamily="34" charset="0"/>
              <a:cs typeface="Arial" charset="0"/>
            </a:endParaRPr>
          </a:p>
        </p:txBody>
      </p:sp>
      <p:pic>
        <p:nvPicPr>
          <p:cNvPr id="98314" name="Picture 2" descr="http://im3-tub-ru.yandex.net/i?id=186399054-30-72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" y="1207295"/>
            <a:ext cx="1758554" cy="175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5" name="Стрелка вправо 12"/>
          <p:cNvSpPr>
            <a:spLocks noChangeArrowheads="1"/>
          </p:cNvSpPr>
          <p:nvPr/>
        </p:nvSpPr>
        <p:spPr bwMode="auto">
          <a:xfrm rot="1709511">
            <a:off x="2753918" y="2408941"/>
            <a:ext cx="1313259" cy="1261452"/>
          </a:xfrm>
          <a:prstGeom prst="rightArrow">
            <a:avLst>
              <a:gd name="adj1" fmla="val 34500"/>
              <a:gd name="adj2" fmla="val 49941"/>
            </a:avLst>
          </a:prstGeom>
          <a:solidFill>
            <a:srgbClr val="FFFF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hangingPunct="1">
              <a:spcBef>
                <a:spcPct val="50000"/>
              </a:spcBef>
            </a:pPr>
            <a:endParaRPr kumimoji="0" lang="ru-RU" altLang="ru-RU" sz="2250">
              <a:solidFill>
                <a:srgbClr val="000000"/>
              </a:solidFill>
            </a:endParaRPr>
          </a:p>
        </p:txBody>
      </p:sp>
      <p:sp>
        <p:nvSpPr>
          <p:cNvPr id="98316" name="TextBox 14"/>
          <p:cNvSpPr txBox="1">
            <a:spLocks noChangeArrowheads="1"/>
          </p:cNvSpPr>
          <p:nvPr/>
        </p:nvSpPr>
        <p:spPr bwMode="auto">
          <a:xfrm>
            <a:off x="5287569" y="2296717"/>
            <a:ext cx="4924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/>
            <a:r>
              <a:rPr kumimoji="0" lang="ru-RU" altLang="ru-RU" sz="720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4" name="Умножение 13"/>
          <p:cNvSpPr/>
          <p:nvPr/>
        </p:nvSpPr>
        <p:spPr bwMode="auto">
          <a:xfrm>
            <a:off x="2913462" y="2696766"/>
            <a:ext cx="847725" cy="693078"/>
          </a:xfrm>
          <a:prstGeom prst="mathMultiply">
            <a:avLst>
              <a:gd name="adj1" fmla="val 14241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endParaRPr kumimoji="0" lang="ru-RU" sz="2250" b="1">
              <a:solidFill>
                <a:srgbClr val="000000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5686" y="4291018"/>
            <a:ext cx="1184429" cy="7683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698864" y="4291018"/>
            <a:ext cx="1184429" cy="7683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2993" y="578619"/>
            <a:ext cx="91440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8" name="Picture 8" descr="C:\Documents and Settings\User\Мои документы\Мои рисунки\HiRes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8601"/>
          <a:stretch>
            <a:fillRect/>
          </a:stretch>
        </p:blipFill>
        <p:spPr bwMode="auto">
          <a:xfrm>
            <a:off x="3761187" y="769882"/>
            <a:ext cx="1445419" cy="172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47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94553"/>
            <a:ext cx="91440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4189" y="4243527"/>
            <a:ext cx="1091952" cy="757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85717" y="4243527"/>
            <a:ext cx="986900" cy="757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098" name="Picture 2" descr="http://gorod.n-sk.info/wp-content/uploads/2016/07/Deng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197" y="968937"/>
            <a:ext cx="5332413" cy="353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14338" y="79896"/>
            <a:ext cx="1890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altLang="ru-RU" sz="2800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Проблема</a:t>
            </a:r>
          </a:p>
        </p:txBody>
      </p:sp>
    </p:spTree>
    <p:extLst>
      <p:ext uri="{BB962C8B-B14F-4D97-AF65-F5344CB8AC3E}">
        <p14:creationId xmlns:p14="http://schemas.microsoft.com/office/powerpoint/2010/main" val="661302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7138"/>
            <a:ext cx="91313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4366" y="4428498"/>
            <a:ext cx="1108230" cy="596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44286" y="4282765"/>
            <a:ext cx="1108230" cy="596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366" y="-313"/>
            <a:ext cx="8442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</a:rPr>
              <a:t>Сохранение свойств при 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</a:rPr>
              <a:t>хранении биопрепарата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  <a:ea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1131" y="969512"/>
            <a:ext cx="54778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</a:rPr>
              <a:t>Новые биопрепараты – живые продукты</a:t>
            </a:r>
          </a:p>
          <a:p>
            <a:pPr>
              <a:lnSpc>
                <a:spcPct val="150000"/>
              </a:lnSpc>
            </a:pPr>
            <a:endParaRPr lang="ru-RU" sz="2000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Его следует держать в дали от источников тепла, чтобы сохранить клетки бактерий активными и эффективными на 100%. 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     </a:t>
            </a:r>
            <a:r>
              <a:rPr lang="ru-RU" dirty="0" smtClean="0">
                <a:solidFill>
                  <a:prstClr val="black"/>
                </a:solidFill>
              </a:rPr>
              <a:t>        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74" t="9797" r="27566" b="7029"/>
          <a:stretch/>
        </p:blipFill>
        <p:spPr>
          <a:xfrm>
            <a:off x="7213384" y="2808674"/>
            <a:ext cx="1780223" cy="23348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933" y="2958799"/>
            <a:ext cx="1049954" cy="8968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6633791" y="3109389"/>
            <a:ext cx="1392717" cy="96979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115634" y="3855687"/>
            <a:ext cx="1910872" cy="22349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306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3" name="Прямоугольник 4"/>
          <p:cNvSpPr>
            <a:spLocks noChangeArrowheads="1"/>
          </p:cNvSpPr>
          <p:nvPr/>
        </p:nvSpPr>
        <p:spPr bwMode="auto">
          <a:xfrm>
            <a:off x="221941" y="-22295"/>
            <a:ext cx="84870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Font typeface="Arial" panose="020B0604020202020204" pitchFamily="34" charset="0"/>
              <a:buNone/>
            </a:pPr>
            <a:r>
              <a:rPr kumimoji="0" lang="ru-RU" altLang="ru-RU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Техника безопасности при работе с биопрепаратами</a:t>
            </a:r>
            <a:endParaRPr kumimoji="0" lang="ru-RU" altLang="ru-RU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9337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283" y="2947988"/>
            <a:ext cx="21431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8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5" t="3561" r="28857" b="2950"/>
          <a:stretch>
            <a:fillRect/>
          </a:stretch>
        </p:blipFill>
        <p:spPr bwMode="auto">
          <a:xfrm>
            <a:off x="1391844" y="3573067"/>
            <a:ext cx="334565" cy="121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9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62" y="2861072"/>
            <a:ext cx="2371725" cy="211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Умножение 23"/>
          <p:cNvSpPr/>
          <p:nvPr/>
        </p:nvSpPr>
        <p:spPr>
          <a:xfrm>
            <a:off x="6618685" y="3495675"/>
            <a:ext cx="514350" cy="685800"/>
          </a:xfrm>
          <a:prstGeom prst="mathMultiply">
            <a:avLst>
              <a:gd name="adj1" fmla="val 81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>
              <a:solidFill>
                <a:prstClr val="white"/>
              </a:solidFill>
            </a:endParaRPr>
          </a:p>
        </p:txBody>
      </p:sp>
      <p:sp>
        <p:nvSpPr>
          <p:cNvPr id="25" name="Умножение 24"/>
          <p:cNvSpPr/>
          <p:nvPr/>
        </p:nvSpPr>
        <p:spPr>
          <a:xfrm>
            <a:off x="7117556" y="3495675"/>
            <a:ext cx="514350" cy="685800"/>
          </a:xfrm>
          <a:prstGeom prst="mathMultiply">
            <a:avLst>
              <a:gd name="adj1" fmla="val 81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5686" y="4291018"/>
            <a:ext cx="1184429" cy="7683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748595" y="4271851"/>
            <a:ext cx="1184429" cy="7683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579835"/>
            <a:ext cx="91440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7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11" y="814389"/>
            <a:ext cx="1385969" cy="160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2480072" y="795339"/>
            <a:ext cx="460772" cy="141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ru-RU" altLang="ru-RU" sz="8625" b="1">
                <a:solidFill>
                  <a:srgbClr val="000000"/>
                </a:solidFill>
              </a:rPr>
              <a:t>+</a:t>
            </a:r>
          </a:p>
        </p:txBody>
      </p:sp>
      <p:pic>
        <p:nvPicPr>
          <p:cNvPr id="20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t="5875" r="13364" b="4617"/>
          <a:stretch>
            <a:fillRect/>
          </a:stretch>
        </p:blipFill>
        <p:spPr bwMode="auto">
          <a:xfrm>
            <a:off x="3124203" y="642938"/>
            <a:ext cx="1232297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t="8852" r="14479" b="5804"/>
          <a:stretch>
            <a:fillRect/>
          </a:stretch>
        </p:blipFill>
        <p:spPr bwMode="auto">
          <a:xfrm>
            <a:off x="4675129" y="882696"/>
            <a:ext cx="1576573" cy="151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2185" r="9512" b="1610"/>
          <a:stretch>
            <a:fillRect/>
          </a:stretch>
        </p:blipFill>
        <p:spPr bwMode="auto">
          <a:xfrm>
            <a:off x="6548440" y="814387"/>
            <a:ext cx="1060847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Умножение 22"/>
          <p:cNvSpPr/>
          <p:nvPr/>
        </p:nvSpPr>
        <p:spPr>
          <a:xfrm>
            <a:off x="4263628" y="665561"/>
            <a:ext cx="3903828" cy="1858565"/>
          </a:xfrm>
          <a:prstGeom prst="mathMultiply">
            <a:avLst>
              <a:gd name="adj1" fmla="val 385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7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94553"/>
            <a:ext cx="91440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4189" y="4243527"/>
            <a:ext cx="1091952" cy="757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85717" y="4243527"/>
            <a:ext cx="986900" cy="757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1740025" y="781236"/>
            <a:ext cx="5362113" cy="3923930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1808" y="4058861"/>
            <a:ext cx="4757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Агротехника, соблюдение севооборотов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и технологий возделывания культур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84563" y="3337647"/>
            <a:ext cx="2860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Селекция и мониторинг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5834" y="2591595"/>
            <a:ext cx="2714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Биологическая защита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08524" y="1635417"/>
            <a:ext cx="1592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Химическая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защита</a:t>
            </a:r>
            <a:endParaRPr lang="ru-RU" sz="2000" b="1" dirty="0">
              <a:solidFill>
                <a:srgbClr val="0070C0"/>
              </a:solidFill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412542" y="2281933"/>
            <a:ext cx="2050741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2794787" y="3188934"/>
            <a:ext cx="3259784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2242167" y="3961292"/>
            <a:ext cx="4345064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Название 1"/>
          <p:cNvSpPr txBox="1">
            <a:spLocks/>
          </p:cNvSpPr>
          <p:nvPr/>
        </p:nvSpPr>
        <p:spPr>
          <a:xfrm>
            <a:off x="89452" y="-8627"/>
            <a:ext cx="8944012" cy="62954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 kern="1200">
                <a:solidFill>
                  <a:srgbClr val="000000"/>
                </a:solidFill>
                <a:latin typeface="DINPro-Black"/>
                <a:ea typeface="Arial" charset="0"/>
                <a:cs typeface="DINPro-Black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00"/>
                </a:solidFill>
                <a:latin typeface="DINPro-Black" pitchFamily="50" charset="0"/>
                <a:ea typeface="Arial" charset="0"/>
                <a:cs typeface="DINPro-Black" pitchFamily="50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00"/>
                </a:solidFill>
                <a:latin typeface="DINPro-Black" pitchFamily="50" charset="0"/>
                <a:ea typeface="Arial" charset="0"/>
                <a:cs typeface="DINPro-Black" pitchFamily="50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00"/>
                </a:solidFill>
                <a:latin typeface="DINPro-Black" pitchFamily="50" charset="0"/>
                <a:ea typeface="Arial" charset="0"/>
                <a:cs typeface="DINPro-Black" pitchFamily="50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00"/>
                </a:solidFill>
                <a:latin typeface="DINPro-Black" pitchFamily="50" charset="0"/>
                <a:ea typeface="Arial" charset="0"/>
                <a:cs typeface="DINPro-Black" pitchFamily="50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200" dirty="0" smtClean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Интегрированная защита растений</a:t>
            </a:r>
          </a:p>
        </p:txBody>
      </p:sp>
    </p:spTree>
    <p:extLst>
      <p:ext uri="{BB962C8B-B14F-4D97-AF65-F5344CB8AC3E}">
        <p14:creationId xmlns:p14="http://schemas.microsoft.com/office/powerpoint/2010/main" val="3208306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172527"/>
            <a:ext cx="8229600" cy="544115"/>
          </a:xfrm>
        </p:spPr>
        <p:txBody>
          <a:bodyPr/>
          <a:lstStyle/>
          <a:p>
            <a:pPr>
              <a:defRPr/>
            </a:pPr>
            <a:r>
              <a:rPr lang="ru-RU" sz="2600" b="1" dirty="0" smtClean="0">
                <a:latin typeface="+mn-lt"/>
              </a:rPr>
              <a:t>Разрушение гифы </a:t>
            </a:r>
            <a:r>
              <a:rPr lang="ru-RU" sz="2600" b="1" dirty="0" smtClean="0">
                <a:solidFill>
                  <a:schemeClr val="tx1"/>
                </a:solidFill>
                <a:latin typeface="+mn-lt"/>
              </a:rPr>
              <a:t>патогена при взаимодействии с </a:t>
            </a:r>
            <a:r>
              <a:rPr lang="ru-RU" sz="2600" b="1" dirty="0" smtClean="0">
                <a:latin typeface="+mn-lt"/>
              </a:rPr>
              <a:t>бактерией </a:t>
            </a:r>
            <a:r>
              <a:rPr lang="en-US" sz="2600" b="1" i="1" dirty="0" smtClean="0">
                <a:latin typeface="+mn-lt"/>
                <a:cs typeface="Times New Roman" pitchFamily="18" charset="0"/>
              </a:rPr>
              <a:t>B</a:t>
            </a:r>
            <a:r>
              <a:rPr lang="ru-RU" sz="2600" b="1" i="1" dirty="0" smtClean="0">
                <a:latin typeface="+mn-lt"/>
                <a:cs typeface="Times New Roman" pitchFamily="18" charset="0"/>
              </a:rPr>
              <a:t>. </a:t>
            </a:r>
            <a:r>
              <a:rPr lang="en-US" sz="2600" b="1" i="1" dirty="0" err="1" smtClean="0">
                <a:latin typeface="+mn-lt"/>
                <a:cs typeface="Times New Roman" pitchFamily="18" charset="0"/>
              </a:rPr>
              <a:t>subtilis</a:t>
            </a:r>
            <a:r>
              <a:rPr lang="ru-RU" sz="2600" b="1" dirty="0" smtClean="0">
                <a:latin typeface="+mn-lt"/>
              </a:rPr>
              <a:t> (</a:t>
            </a:r>
            <a:r>
              <a:rPr lang="ru-RU" sz="2600" b="1" dirty="0" err="1" smtClean="0">
                <a:latin typeface="+mn-lt"/>
              </a:rPr>
              <a:t>ориг</a:t>
            </a:r>
            <a:r>
              <a:rPr lang="ru-RU" sz="2600" b="1" dirty="0" smtClean="0">
                <a:latin typeface="+mn-lt"/>
              </a:rPr>
              <a:t>.)</a:t>
            </a:r>
            <a:endParaRPr lang="ru-RU" sz="2600" dirty="0" smtClean="0">
              <a:latin typeface="+mn-lt"/>
            </a:endParaRPr>
          </a:p>
        </p:txBody>
      </p:sp>
      <p:pic>
        <p:nvPicPr>
          <p:cNvPr id="4" name="2 new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428625" y="857251"/>
            <a:ext cx="8286750" cy="4096941"/>
          </a:xfrm>
          <a:ln>
            <a:solidFill>
              <a:schemeClr val="tx2">
                <a:satMod val="15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233849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94553"/>
            <a:ext cx="91440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4189" y="4243527"/>
            <a:ext cx="1091952" cy="757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85717" y="4243527"/>
            <a:ext cx="986900" cy="757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882663"/>
              </p:ext>
            </p:extLst>
          </p:nvPr>
        </p:nvGraphicFramePr>
        <p:xfrm>
          <a:off x="336612" y="817214"/>
          <a:ext cx="8470775" cy="42200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0022"/>
                <a:gridCol w="1714869"/>
                <a:gridCol w="1729667"/>
                <a:gridCol w="1873188"/>
                <a:gridCol w="1413029"/>
              </a:tblGrid>
              <a:tr h="12792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Вариант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Развитие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</a:rPr>
                        <a:t>альтернариоза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,%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(18.04.16)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Распространение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мучнистой росы,%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(18.04.16)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Распространение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мучнистой росы, % (27.06.16)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Урожайность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, кг/га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7805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Хозяйственный стандарт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21,9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3,7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</a:rPr>
                        <a:t>15,0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</a:rPr>
                        <a:t>234,5</a:t>
                      </a:r>
                      <a:r>
                        <a:rPr lang="ru-RU" sz="2400" b="1" dirty="0">
                          <a:effectLst/>
                        </a:rPr>
                        <a:t> 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2009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en-US" sz="1600" b="1" i="1" dirty="0" smtClean="0">
                          <a:solidFill>
                            <a:schemeClr val="tx1"/>
                          </a:solidFill>
                        </a:rPr>
                        <a:t>Bacillus subtilis </a:t>
                      </a:r>
                      <a:endParaRPr lang="ru-RU" sz="1600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BZR 336g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</a:rPr>
                        <a:t>13,9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7,0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13,6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294,5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200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 smtClean="0">
                          <a:solidFill>
                            <a:schemeClr val="tx1"/>
                          </a:solidFill>
                        </a:rPr>
                        <a:t>Bacillus subtilis </a:t>
                      </a:r>
                      <a:endParaRPr lang="ru-RU" sz="1600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BZR 517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8,5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6,0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9,6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</a:rPr>
                        <a:t>512,3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2009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 smtClean="0">
                          <a:solidFill>
                            <a:schemeClr val="tx1"/>
                          </a:solidFill>
                        </a:rPr>
                        <a:t>Pseudomonas </a:t>
                      </a:r>
                      <a:r>
                        <a:rPr lang="en-US" sz="1600" b="1" i="1" dirty="0" err="1" smtClean="0">
                          <a:solidFill>
                            <a:schemeClr val="tx1"/>
                          </a:solidFill>
                        </a:rPr>
                        <a:t>chlororaphis</a:t>
                      </a:r>
                      <a:r>
                        <a:rPr lang="en-US" sz="1600" b="1" i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245-F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9,6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1,0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10,3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480,8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70518" y="79142"/>
            <a:ext cx="84160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prstClr val="black"/>
                </a:solidFill>
              </a:rPr>
              <a:t>Оценка эффективности новых биопрепаратов 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74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94553"/>
            <a:ext cx="9144000" cy="6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4189" y="4243527"/>
            <a:ext cx="1091952" cy="757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85717" y="4243527"/>
            <a:ext cx="986900" cy="757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253400" y="1701967"/>
            <a:ext cx="2587840" cy="985423"/>
          </a:xfrm>
          <a:prstGeom prst="ellipse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0315" y="1871805"/>
            <a:ext cx="2056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Устойчивый сорт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 растения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06023" y="990239"/>
            <a:ext cx="1484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Фунгициды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4166" y="3429741"/>
            <a:ext cx="1715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Инсектициды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29358" y="3629796"/>
            <a:ext cx="1575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Мониторинг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1207" y="3208524"/>
            <a:ext cx="1745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Феромонные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ловушки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4814" y="1088466"/>
            <a:ext cx="15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Энтомофаги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 rot="17403739">
            <a:off x="2474101" y="1543989"/>
            <a:ext cx="278815" cy="87959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 rot="14485813">
            <a:off x="2792400" y="2493287"/>
            <a:ext cx="278815" cy="1088411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 rot="10800000">
            <a:off x="4377732" y="2852032"/>
            <a:ext cx="278815" cy="68206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 rot="7500052">
            <a:off x="6041727" y="2551399"/>
            <a:ext cx="278815" cy="101795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трелка вниз 17"/>
          <p:cNvSpPr/>
          <p:nvPr/>
        </p:nvSpPr>
        <p:spPr>
          <a:xfrm rot="3781032">
            <a:off x="6129040" y="1396910"/>
            <a:ext cx="278815" cy="8401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93" y="4051265"/>
            <a:ext cx="1170104" cy="8504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33" y="3829852"/>
            <a:ext cx="1044891" cy="10448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09" y="1394962"/>
            <a:ext cx="1088763" cy="108876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0" y="3963706"/>
            <a:ext cx="1220366" cy="91103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51" y="1537324"/>
            <a:ext cx="1497082" cy="833282"/>
          </a:xfrm>
          <a:prstGeom prst="rect">
            <a:avLst/>
          </a:prstGeom>
        </p:spPr>
      </p:pic>
      <p:sp>
        <p:nvSpPr>
          <p:cNvPr id="26" name="Название 1"/>
          <p:cNvSpPr txBox="1">
            <a:spLocks/>
          </p:cNvSpPr>
          <p:nvPr/>
        </p:nvSpPr>
        <p:spPr>
          <a:xfrm>
            <a:off x="89452" y="-8627"/>
            <a:ext cx="8944012" cy="62954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 kern="1200">
                <a:solidFill>
                  <a:srgbClr val="000000"/>
                </a:solidFill>
                <a:latin typeface="DINPro-Black"/>
                <a:ea typeface="Arial" charset="0"/>
                <a:cs typeface="DINPro-Black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00"/>
                </a:solidFill>
                <a:latin typeface="DINPro-Black" pitchFamily="50" charset="0"/>
                <a:ea typeface="Arial" charset="0"/>
                <a:cs typeface="DINPro-Black" pitchFamily="50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00"/>
                </a:solidFill>
                <a:latin typeface="DINPro-Black" pitchFamily="50" charset="0"/>
                <a:ea typeface="Arial" charset="0"/>
                <a:cs typeface="DINPro-Black" pitchFamily="50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00"/>
                </a:solidFill>
                <a:latin typeface="DINPro-Black" pitchFamily="50" charset="0"/>
                <a:ea typeface="Arial" charset="0"/>
                <a:cs typeface="DINPro-Black" pitchFamily="50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00"/>
                </a:solidFill>
                <a:latin typeface="DINPro-Black" pitchFamily="50" charset="0"/>
                <a:ea typeface="Arial" charset="0"/>
                <a:cs typeface="DINPro-Black" pitchFamily="50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200" dirty="0" smtClean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Биологическая защита растений</a:t>
            </a:r>
          </a:p>
        </p:txBody>
      </p:sp>
    </p:spTree>
    <p:extLst>
      <p:ext uri="{BB962C8B-B14F-4D97-AF65-F5344CB8AC3E}">
        <p14:creationId xmlns:p14="http://schemas.microsoft.com/office/powerpoint/2010/main" val="1255638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189" y="4434489"/>
            <a:ext cx="984537" cy="631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76954" y="4271269"/>
            <a:ext cx="984537" cy="631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23049" y="3969544"/>
            <a:ext cx="35663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Поражаются все части растений:</a:t>
            </a:r>
          </a:p>
          <a:p>
            <a:pPr algn="ctr"/>
            <a:r>
              <a:rPr lang="ru-RU" b="1" dirty="0">
                <a:solidFill>
                  <a:prstClr val="black"/>
                </a:solidFill>
              </a:rPr>
              <a:t>почки, цветки, листья, ветви, штамбы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45702" y="2896251"/>
            <a:ext cx="336052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В сильно зараженных садах </a:t>
            </a:r>
            <a:r>
              <a:rPr lang="ru-RU" b="1" dirty="0" smtClean="0">
                <a:solidFill>
                  <a:prstClr val="black"/>
                </a:solidFill>
              </a:rPr>
              <a:t>может </a:t>
            </a:r>
            <a:r>
              <a:rPr lang="ru-RU" b="1" dirty="0">
                <a:solidFill>
                  <a:prstClr val="black"/>
                </a:solidFill>
              </a:rPr>
              <a:t>поражать от </a:t>
            </a:r>
            <a:r>
              <a:rPr lang="ru-RU" sz="2000" b="1" dirty="0">
                <a:solidFill>
                  <a:srgbClr val="FF0000"/>
                </a:solidFill>
              </a:rPr>
              <a:t>20%</a:t>
            </a:r>
            <a:r>
              <a:rPr lang="ru-RU" b="1" dirty="0">
                <a:solidFill>
                  <a:prstClr val="black"/>
                </a:solidFill>
              </a:rPr>
              <a:t> до </a:t>
            </a:r>
            <a:r>
              <a:rPr lang="ru-RU" sz="2000" b="1" dirty="0">
                <a:solidFill>
                  <a:srgbClr val="FF0000"/>
                </a:solidFill>
              </a:rPr>
              <a:t>50%</a:t>
            </a:r>
            <a:r>
              <a:rPr lang="ru-RU" b="1" dirty="0">
                <a:solidFill>
                  <a:prstClr val="black"/>
                </a:solidFill>
              </a:rPr>
              <a:t> насаждений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8" y="984513"/>
            <a:ext cx="3055092" cy="40734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0" t="32650" r="37564" b="39487"/>
          <a:stretch/>
        </p:blipFill>
        <p:spPr>
          <a:xfrm>
            <a:off x="3621711" y="1240483"/>
            <a:ext cx="1917050" cy="1766867"/>
          </a:xfrm>
          <a:prstGeom prst="ellipse">
            <a:avLst/>
          </a:prstGeom>
          <a:ln w="38100" cap="rnd">
            <a:solidFill>
              <a:schemeClr val="tx1">
                <a:lumMod val="85000"/>
                <a:lumOff val="1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 t="24275" r="7152" b="18973"/>
          <a:stretch/>
        </p:blipFill>
        <p:spPr>
          <a:xfrm>
            <a:off x="3599058" y="3204825"/>
            <a:ext cx="1939703" cy="1824309"/>
          </a:xfrm>
          <a:prstGeom prst="ellipse">
            <a:avLst/>
          </a:prstGeom>
          <a:ln w="38100" cap="rnd">
            <a:solidFill>
              <a:schemeClr val="tx1">
                <a:lumMod val="85000"/>
                <a:lumOff val="1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1847468" y="1240483"/>
            <a:ext cx="2530580" cy="114935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 flipV="1">
            <a:off x="1847146" y="2382863"/>
            <a:ext cx="2530902" cy="62448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1874018" y="3229746"/>
            <a:ext cx="2504030" cy="483573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 flipV="1">
            <a:off x="1874018" y="3699130"/>
            <a:ext cx="2227465" cy="120337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645702" y="1853735"/>
            <a:ext cx="34402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Поражает более 180 видов растений из 39 родов семейства </a:t>
            </a:r>
            <a:r>
              <a:rPr lang="en-US" b="1" dirty="0" err="1">
                <a:solidFill>
                  <a:prstClr val="black"/>
                </a:solidFill>
              </a:rPr>
              <a:t>Rosaceae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0" y="636699"/>
            <a:ext cx="9122432" cy="49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21634" y="-58503"/>
            <a:ext cx="8948534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000000"/>
                </a:solidFill>
              </a:rPr>
              <a:t>Симптомы и распространение </a:t>
            </a: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000000"/>
                </a:solidFill>
              </a:rPr>
              <a:t>бактериального ожога на яблоне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397623" y="962881"/>
            <a:ext cx="36725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Возбудители </a:t>
            </a:r>
            <a:r>
              <a:rPr lang="ru-RU" b="1" dirty="0" smtClean="0">
                <a:solidFill>
                  <a:prstClr val="black"/>
                </a:solidFill>
              </a:rPr>
              <a:t>– </a:t>
            </a:r>
            <a:r>
              <a:rPr lang="en-US" b="1" i="1" dirty="0" err="1" smtClean="0">
                <a:solidFill>
                  <a:prstClr val="black"/>
                </a:solidFill>
              </a:rPr>
              <a:t>Erwinia</a:t>
            </a:r>
            <a:r>
              <a:rPr lang="en-US" b="1" i="1" dirty="0" smtClean="0">
                <a:solidFill>
                  <a:prstClr val="black"/>
                </a:solidFill>
              </a:rPr>
              <a:t> </a:t>
            </a:r>
            <a:r>
              <a:rPr lang="en-US" b="1" i="1" dirty="0" err="1" smtClean="0">
                <a:solidFill>
                  <a:prstClr val="black"/>
                </a:solidFill>
              </a:rPr>
              <a:t>amylovora</a:t>
            </a:r>
            <a:endParaRPr lang="ru-RU" b="1" i="1" dirty="0" smtClean="0">
              <a:solidFill>
                <a:prstClr val="black"/>
              </a:solidFill>
            </a:endParaRPr>
          </a:p>
          <a:p>
            <a:pPr algn="ctr"/>
            <a:r>
              <a:rPr lang="en-US" b="1" dirty="0" smtClean="0">
                <a:solidFill>
                  <a:prstClr val="black"/>
                </a:solidFill>
              </a:rPr>
              <a:t> (Burrill) Winslow et al</a:t>
            </a:r>
            <a:r>
              <a:rPr lang="en-US" b="1" dirty="0" smtClean="0">
                <a:solidFill>
                  <a:prstClr val="black"/>
                </a:solidFill>
              </a:rPr>
              <a:t>.</a:t>
            </a:r>
            <a:endParaRPr lang="ru-RU" b="1" dirty="0" smtClean="0">
              <a:solidFill>
                <a:prstClr val="black"/>
              </a:solidFill>
            </a:endParaRP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Pseudomonas </a:t>
            </a:r>
            <a:r>
              <a:rPr lang="en-US" b="1" dirty="0" err="1">
                <a:solidFill>
                  <a:prstClr val="black"/>
                </a:solidFill>
              </a:rPr>
              <a:t>syringae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02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189" y="4434489"/>
            <a:ext cx="984537" cy="631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32565" y="4271269"/>
            <a:ext cx="984537" cy="631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76760" y="3445537"/>
            <a:ext cx="56456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При борьбе с </a:t>
            </a:r>
            <a:r>
              <a:rPr lang="ru-RU" sz="2000" b="1" dirty="0" smtClean="0">
                <a:solidFill>
                  <a:prstClr val="black"/>
                </a:solidFill>
              </a:rPr>
              <a:t>бактериальным ожогом экономический </a:t>
            </a:r>
            <a:r>
              <a:rPr lang="ru-RU" sz="2000" b="1" dirty="0">
                <a:solidFill>
                  <a:prstClr val="black"/>
                </a:solidFill>
              </a:rPr>
              <a:t>ущерб выражается  как в потерях урожая и гибели плодовых деревьев, так и в затратах на выкорчевку и уничтожение больных </a:t>
            </a:r>
            <a:r>
              <a:rPr lang="ru-RU" sz="2000" b="1" dirty="0" smtClean="0">
                <a:solidFill>
                  <a:prstClr val="black"/>
                </a:solidFill>
              </a:rPr>
              <a:t>растений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22280" y="2369111"/>
            <a:ext cx="43948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Ежегодные экономические потери </a:t>
            </a:r>
            <a:r>
              <a:rPr lang="ru-RU" sz="2000" b="1" dirty="0" smtClean="0">
                <a:solidFill>
                  <a:prstClr val="black"/>
                </a:solidFill>
              </a:rPr>
              <a:t>–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16,7 </a:t>
            </a:r>
            <a:r>
              <a:rPr lang="ru-RU" sz="2800" b="1" dirty="0">
                <a:solidFill>
                  <a:srgbClr val="FF0000"/>
                </a:solidFill>
              </a:rPr>
              <a:t>млрд 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636699"/>
            <a:ext cx="9122432" cy="49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8"/>
          <a:stretch/>
        </p:blipFill>
        <p:spPr>
          <a:xfrm>
            <a:off x="36526" y="731996"/>
            <a:ext cx="3361719" cy="433373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537859" y="824994"/>
            <a:ext cx="55060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Вредоносность </a:t>
            </a:r>
            <a:r>
              <a:rPr lang="ru-RU" sz="2000" b="1" dirty="0" smtClean="0">
                <a:solidFill>
                  <a:prstClr val="black"/>
                </a:solidFill>
              </a:rPr>
              <a:t>болезни проявляется </a:t>
            </a:r>
            <a:r>
              <a:rPr lang="ru-RU" sz="2000" b="1" dirty="0">
                <a:solidFill>
                  <a:prstClr val="black"/>
                </a:solidFill>
              </a:rPr>
              <a:t>в массовой гибели деревьев: молодых, в возрасте 4–5 лет, вступающих в плодоношение, взрослых и старых плодоносящих деревьев</a:t>
            </a:r>
          </a:p>
        </p:txBody>
      </p:sp>
    </p:spTree>
    <p:extLst>
      <p:ext uri="{BB962C8B-B14F-4D97-AF65-F5344CB8AC3E}">
        <p14:creationId xmlns:p14="http://schemas.microsoft.com/office/powerpoint/2010/main" val="562461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189" y="4434489"/>
            <a:ext cx="984537" cy="631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0220" y="4150959"/>
            <a:ext cx="984537" cy="631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" t="5012" r="55807" b="398"/>
          <a:stretch/>
        </p:blipFill>
        <p:spPr>
          <a:xfrm>
            <a:off x="79682" y="2028677"/>
            <a:ext cx="2447937" cy="1937950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2650023" y="2779565"/>
            <a:ext cx="656196" cy="388907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" b="2735"/>
          <a:stretch/>
        </p:blipFill>
        <p:spPr>
          <a:xfrm>
            <a:off x="3428623" y="2028677"/>
            <a:ext cx="2250047" cy="1937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008" y="950545"/>
            <a:ext cx="2385571" cy="3919838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5923478" y="2779564"/>
            <a:ext cx="656196" cy="388907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36699"/>
            <a:ext cx="9122432" cy="49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6189" y="-53939"/>
            <a:ext cx="9020992" cy="690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rgbClr val="000000"/>
                </a:solidFill>
              </a:rPr>
              <a:t>Выделение и молекулярно-генетическая идентификация 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rgbClr val="000000"/>
                </a:solidFill>
              </a:rPr>
              <a:t>возбудителя  </a:t>
            </a:r>
            <a:r>
              <a:rPr lang="ru-RU" sz="2400" b="1" dirty="0">
                <a:solidFill>
                  <a:srgbClr val="000000"/>
                </a:solidFill>
              </a:rPr>
              <a:t>бактериального ожога</a:t>
            </a: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47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>
          <a:xfrm>
            <a:off x="1" y="631861"/>
            <a:ext cx="9144000" cy="524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89452" y="-8627"/>
            <a:ext cx="8944012" cy="62954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 kern="1200">
                <a:solidFill>
                  <a:srgbClr val="000000"/>
                </a:solidFill>
                <a:latin typeface="DINPro-Black"/>
                <a:ea typeface="Arial" charset="0"/>
                <a:cs typeface="DINPro-Black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00"/>
                </a:solidFill>
                <a:latin typeface="DINPro-Black" pitchFamily="50" charset="0"/>
                <a:ea typeface="Arial" charset="0"/>
                <a:cs typeface="DINPro-Black" pitchFamily="50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00"/>
                </a:solidFill>
                <a:latin typeface="DINPro-Black" pitchFamily="50" charset="0"/>
                <a:ea typeface="Arial" charset="0"/>
                <a:cs typeface="DINPro-Black" pitchFamily="50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00"/>
                </a:solidFill>
                <a:latin typeface="DINPro-Black" pitchFamily="50" charset="0"/>
                <a:ea typeface="Arial" charset="0"/>
                <a:cs typeface="DINPro-Black" pitchFamily="50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000000"/>
                </a:solidFill>
                <a:latin typeface="DINPro-Black" pitchFamily="50" charset="0"/>
                <a:ea typeface="Arial" charset="0"/>
                <a:cs typeface="DINPro-Black" pitchFamily="50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Оценка эффективности новых биопрепаратов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7471" y="890504"/>
            <a:ext cx="376679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</a:rPr>
              <a:t>Культуры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1448" y="890001"/>
            <a:ext cx="382693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</a:rPr>
              <a:t>География</a:t>
            </a:r>
          </a:p>
        </p:txBody>
      </p:sp>
      <p:pic>
        <p:nvPicPr>
          <p:cNvPr id="28" name="Picture 2" descr="http://sklyarovstudio.ru/img/works/graphdesign/russia/mother-russia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00" y="1448072"/>
            <a:ext cx="3826932" cy="199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135743" y="3496507"/>
            <a:ext cx="2493818" cy="1600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numCol="1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Российская Федерация</a:t>
            </a:r>
          </a:p>
          <a:p>
            <a:pPr algn="ctr"/>
            <a:r>
              <a:rPr lang="ru-RU" sz="1600" i="1" dirty="0" smtClean="0">
                <a:solidFill>
                  <a:srgbClr val="C00000"/>
                </a:solidFill>
              </a:rPr>
              <a:t>Краснодарский край</a:t>
            </a:r>
          </a:p>
          <a:p>
            <a:pPr algn="ctr"/>
            <a:r>
              <a:rPr lang="ru-RU" sz="1600" i="1" dirty="0" smtClean="0">
                <a:solidFill>
                  <a:srgbClr val="C00000"/>
                </a:solidFill>
              </a:rPr>
              <a:t>Ростовская область</a:t>
            </a:r>
          </a:p>
          <a:p>
            <a:pPr algn="ctr"/>
            <a:r>
              <a:rPr lang="ru-RU" sz="1600" i="1" dirty="0" smtClean="0">
                <a:solidFill>
                  <a:srgbClr val="C00000"/>
                </a:solidFill>
              </a:rPr>
              <a:t>Ставропольский край</a:t>
            </a:r>
          </a:p>
          <a:p>
            <a:pPr algn="ctr"/>
            <a:r>
              <a:rPr lang="ru-RU" sz="1600" i="1" dirty="0" smtClean="0">
                <a:solidFill>
                  <a:srgbClr val="C00000"/>
                </a:solidFill>
              </a:rPr>
              <a:t>Новосибирская область</a:t>
            </a:r>
            <a:endParaRPr lang="ru-RU" sz="1600" i="1" dirty="0">
              <a:solidFill>
                <a:srgbClr val="C00000"/>
              </a:solidFill>
            </a:endParaRPr>
          </a:p>
          <a:p>
            <a:pPr algn="ctr"/>
            <a:r>
              <a:rPr lang="ru-RU" sz="1600" i="1" dirty="0" smtClean="0">
                <a:solidFill>
                  <a:srgbClr val="C00000"/>
                </a:solidFill>
              </a:rPr>
              <a:t>Приморский край</a:t>
            </a:r>
            <a:endParaRPr lang="ru-RU" sz="1600" i="1" dirty="0">
              <a:solidFill>
                <a:srgbClr val="C0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410693" y="3496507"/>
            <a:ext cx="2161308" cy="1600438"/>
          </a:xfrm>
          <a:prstGeom prst="rect">
            <a:avLst/>
          </a:prstGeom>
          <a:noFill/>
          <a:ln>
            <a:noFill/>
          </a:ln>
        </p:spPr>
        <p:txBody>
          <a:bodyPr wrap="square" numCol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Страны </a:t>
            </a:r>
            <a:r>
              <a:rPr lang="ru-RU" b="1" dirty="0" err="1">
                <a:solidFill>
                  <a:prstClr val="black"/>
                </a:solidFill>
              </a:rPr>
              <a:t>ЕврАзЭС</a:t>
            </a:r>
            <a:endParaRPr lang="ru-RU" b="1" dirty="0">
              <a:solidFill>
                <a:prstClr val="black"/>
              </a:solidFill>
            </a:endParaRPr>
          </a:p>
          <a:p>
            <a:pPr algn="ctr"/>
            <a:r>
              <a:rPr lang="ru-RU" sz="1600" i="1" dirty="0" smtClean="0">
                <a:solidFill>
                  <a:srgbClr val="C00000"/>
                </a:solidFill>
              </a:rPr>
              <a:t>Республики Казахстан,</a:t>
            </a:r>
            <a:endParaRPr lang="ru-RU" sz="1600" i="1" dirty="0">
              <a:solidFill>
                <a:srgbClr val="C00000"/>
              </a:solidFill>
            </a:endParaRPr>
          </a:p>
          <a:p>
            <a:pPr algn="ctr"/>
            <a:r>
              <a:rPr lang="ru-RU" sz="1600" i="1" dirty="0" smtClean="0">
                <a:solidFill>
                  <a:srgbClr val="C00000"/>
                </a:solidFill>
              </a:rPr>
              <a:t>Беларусь</a:t>
            </a:r>
          </a:p>
          <a:p>
            <a:pPr algn="ctr"/>
            <a:r>
              <a:rPr lang="ru-RU" sz="1600" i="1" dirty="0" smtClean="0">
                <a:solidFill>
                  <a:srgbClr val="C00000"/>
                </a:solidFill>
              </a:rPr>
              <a:t>и т.д.</a:t>
            </a:r>
          </a:p>
          <a:p>
            <a:pPr algn="ctr"/>
            <a:endParaRPr lang="ru-RU" sz="1600" i="1" dirty="0">
              <a:solidFill>
                <a:srgbClr val="C00000"/>
              </a:solidFill>
            </a:endParaRPr>
          </a:p>
        </p:txBody>
      </p:sp>
      <p:pic>
        <p:nvPicPr>
          <p:cNvPr id="31" name="Picture 45" descr="Вся лента новостей - newsmax.com.u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3" b="2924"/>
          <a:stretch/>
        </p:blipFill>
        <p:spPr bwMode="auto">
          <a:xfrm>
            <a:off x="7983053" y="3881136"/>
            <a:ext cx="900254" cy="53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2" descr="В Херсонской области ввели карантин из-за опасного вредителя - Разное на Новостей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837" y="2524333"/>
            <a:ext cx="907619" cy="70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4" descr="Как правильно проращивать семена. - Новости клуба - Мамин Кл…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035" y="4068346"/>
            <a:ext cx="1804379" cy="97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9" descr="Как немцы выращивают огурцы? &quot; Турецкие сериалы - SDELAY.COM.U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040" y="1559670"/>
            <a:ext cx="897907" cy="97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3" descr="Изображение Питание, Мощность, Power, Food, Vegetables, Овощи, Еда. Еда и Напитки Фабрика картинок - PicsFab.com. Обои для рабоч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0" r="4720"/>
          <a:stretch/>
        </p:blipFill>
        <p:spPr bwMode="auto">
          <a:xfrm>
            <a:off x="4985039" y="2532645"/>
            <a:ext cx="897907" cy="59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7" descr="Соя щетинистая - Симптомы и лечение народными средствами в домашних условиях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5"/>
          <a:stretch/>
        </p:blipFill>
        <p:spPr bwMode="auto">
          <a:xfrm>
            <a:off x="7983834" y="1559671"/>
            <a:ext cx="905752" cy="9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80986" y="1463027"/>
            <a:ext cx="2278465" cy="325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ru-RU" dirty="0"/>
              <a:t>Яблоня</a:t>
            </a:r>
          </a:p>
          <a:p>
            <a:pPr>
              <a:spcBef>
                <a:spcPts val="450"/>
              </a:spcBef>
            </a:pPr>
            <a:r>
              <a:rPr lang="ru-RU" dirty="0" smtClean="0">
                <a:solidFill>
                  <a:prstClr val="black"/>
                </a:solidFill>
              </a:rPr>
              <a:t>Пшеница</a:t>
            </a:r>
            <a:endParaRPr lang="ru-RU" dirty="0">
              <a:solidFill>
                <a:prstClr val="black"/>
              </a:solidFill>
            </a:endParaRPr>
          </a:p>
          <a:p>
            <a:pPr>
              <a:spcBef>
                <a:spcPts val="450"/>
              </a:spcBef>
            </a:pPr>
            <a:r>
              <a:rPr lang="ru-RU" dirty="0">
                <a:solidFill>
                  <a:prstClr val="black"/>
                </a:solidFill>
              </a:rPr>
              <a:t>Томаты</a:t>
            </a:r>
          </a:p>
          <a:p>
            <a:pPr>
              <a:spcBef>
                <a:spcPts val="450"/>
              </a:spcBef>
            </a:pPr>
            <a:r>
              <a:rPr lang="ru-RU" dirty="0" smtClean="0">
                <a:solidFill>
                  <a:prstClr val="black"/>
                </a:solidFill>
              </a:rPr>
              <a:t>Картофель</a:t>
            </a:r>
            <a:endParaRPr lang="ru-RU" dirty="0">
              <a:solidFill>
                <a:prstClr val="black"/>
              </a:solidFill>
            </a:endParaRPr>
          </a:p>
          <a:p>
            <a:pPr>
              <a:spcBef>
                <a:spcPts val="450"/>
              </a:spcBef>
            </a:pPr>
            <a:r>
              <a:rPr lang="ru-RU" dirty="0">
                <a:solidFill>
                  <a:prstClr val="black"/>
                </a:solidFill>
              </a:rPr>
              <a:t>Малина</a:t>
            </a:r>
          </a:p>
          <a:p>
            <a:pPr>
              <a:spcBef>
                <a:spcPts val="450"/>
              </a:spcBef>
            </a:pPr>
            <a:r>
              <a:rPr lang="ru-RU" dirty="0" smtClean="0">
                <a:solidFill>
                  <a:prstClr val="black"/>
                </a:solidFill>
              </a:rPr>
              <a:t>Огурец</a:t>
            </a:r>
          </a:p>
          <a:p>
            <a:pPr>
              <a:spcBef>
                <a:spcPts val="450"/>
              </a:spcBef>
            </a:pPr>
            <a:r>
              <a:rPr lang="ru-RU" dirty="0" smtClean="0">
                <a:solidFill>
                  <a:prstClr val="black"/>
                </a:solidFill>
              </a:rPr>
              <a:t>Соя</a:t>
            </a:r>
          </a:p>
          <a:p>
            <a:pPr>
              <a:spcBef>
                <a:spcPts val="450"/>
              </a:spcBef>
            </a:pPr>
            <a:r>
              <a:rPr lang="ru-RU" dirty="0" smtClean="0">
                <a:solidFill>
                  <a:prstClr val="black"/>
                </a:solidFill>
              </a:rPr>
              <a:t>Цветочные культуры</a:t>
            </a:r>
            <a:endParaRPr lang="ru-RU" dirty="0">
              <a:solidFill>
                <a:prstClr val="black"/>
              </a:solidFill>
            </a:endParaRPr>
          </a:p>
          <a:p>
            <a:pPr>
              <a:spcBef>
                <a:spcPts val="450"/>
              </a:spcBef>
            </a:pP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2050" name="Picture 2" descr="http://tavia.kiev.ua/_images/mod-ctlg/9/yablonya-champion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5" b="1037"/>
          <a:stretch/>
        </p:blipFill>
        <p:spPr bwMode="auto">
          <a:xfrm>
            <a:off x="4985023" y="3839124"/>
            <a:ext cx="897906" cy="58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4put.ru/pictures/max/670/2060151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3" t="9428" r="16028"/>
          <a:stretch/>
        </p:blipFill>
        <p:spPr bwMode="auto">
          <a:xfrm>
            <a:off x="4987929" y="3125532"/>
            <a:ext cx="901375" cy="71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4.avatars.mds.yandex.net/get-entity_search/35065/3525371/S168xU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8" t="18860" r="5307" b="14278"/>
          <a:stretch/>
        </p:blipFill>
        <p:spPr bwMode="auto">
          <a:xfrm>
            <a:off x="7983837" y="3232998"/>
            <a:ext cx="907619" cy="64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825181" y="4470731"/>
            <a:ext cx="969093" cy="379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49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641391"/>
            <a:ext cx="9144000" cy="524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0266" y="53796"/>
            <a:ext cx="69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Calibri"/>
              </a:rPr>
              <a:t>Собственное производство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810896" y="4439118"/>
            <a:ext cx="875904" cy="579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9682" y="4439118"/>
            <a:ext cx="875904" cy="579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10387" y="1050794"/>
            <a:ext cx="5126632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-"/>
              <a:defRPr/>
            </a:pPr>
            <a:r>
              <a:rPr lang="ru-RU" b="1" dirty="0" smtClean="0">
                <a:latin typeface="+mn-lt"/>
                <a:cs typeface="Arial" charset="0"/>
              </a:rPr>
              <a:t>контроль качества </a:t>
            </a:r>
            <a:r>
              <a:rPr lang="ru-RU" b="1" dirty="0">
                <a:latin typeface="+mn-lt"/>
                <a:cs typeface="Arial" charset="0"/>
              </a:rPr>
              <a:t>биопрепаратов;</a:t>
            </a:r>
            <a:endParaRPr lang="ru-RU" b="1" dirty="0" smtClean="0">
              <a:latin typeface="+mn-lt"/>
              <a:cs typeface="Arial" charset="0"/>
            </a:endParaRPr>
          </a:p>
          <a:p>
            <a:pPr marL="285750" indent="-285750">
              <a:spcBef>
                <a:spcPts val="600"/>
              </a:spcBef>
              <a:buFontTx/>
              <a:buChar char="-"/>
              <a:defRPr/>
            </a:pPr>
            <a:r>
              <a:rPr lang="ru-RU" b="1" dirty="0" smtClean="0">
                <a:latin typeface="+mn-lt"/>
                <a:cs typeface="Arial" charset="0"/>
              </a:rPr>
              <a:t>титр -</a:t>
            </a:r>
            <a:r>
              <a:rPr lang="en-US" b="1" dirty="0" smtClean="0">
                <a:latin typeface="+mn-lt"/>
                <a:cs typeface="Arial" charset="0"/>
              </a:rPr>
              <a:t> </a:t>
            </a:r>
            <a:r>
              <a:rPr lang="ru-RU" b="1" dirty="0" smtClean="0">
                <a:latin typeface="+mn-lt"/>
                <a:cs typeface="Arial" charset="0"/>
              </a:rPr>
              <a:t>не </a:t>
            </a:r>
            <a:r>
              <a:rPr lang="ru-RU" b="1" dirty="0">
                <a:latin typeface="+mn-lt"/>
                <a:cs typeface="Arial" charset="0"/>
              </a:rPr>
              <a:t>менее </a:t>
            </a:r>
            <a:r>
              <a:rPr lang="ru-RU" b="1" dirty="0" smtClean="0">
                <a:latin typeface="+mn-lt"/>
                <a:cs typeface="Arial" charset="0"/>
              </a:rPr>
              <a:t>10</a:t>
            </a:r>
            <a:r>
              <a:rPr lang="ru-RU" b="1" baseline="30000" dirty="0" smtClean="0">
                <a:latin typeface="+mn-lt"/>
                <a:cs typeface="Arial" charset="0"/>
              </a:rPr>
              <a:t>8 </a:t>
            </a:r>
            <a:r>
              <a:rPr lang="ru-RU" b="1" dirty="0" smtClean="0">
                <a:latin typeface="+mn-lt"/>
                <a:cs typeface="Arial" charset="0"/>
              </a:rPr>
              <a:t>КОЕ/мл; </a:t>
            </a:r>
            <a:endParaRPr lang="ru-RU" b="1" dirty="0">
              <a:latin typeface="+mn-lt"/>
              <a:cs typeface="Arial" charset="0"/>
            </a:endParaRPr>
          </a:p>
          <a:p>
            <a:pPr marL="285750" indent="-285750">
              <a:spcBef>
                <a:spcPts val="600"/>
              </a:spcBef>
              <a:buFontTx/>
              <a:buChar char="-"/>
              <a:defRPr/>
            </a:pPr>
            <a:r>
              <a:rPr lang="ru-RU" b="1" dirty="0">
                <a:latin typeface="+mn-lt"/>
                <a:cs typeface="Arial" charset="0"/>
              </a:rPr>
              <a:t>биологическая эффективность - не менее 20%; </a:t>
            </a:r>
          </a:p>
          <a:p>
            <a:pPr marL="285750" indent="-285750">
              <a:spcBef>
                <a:spcPts val="600"/>
              </a:spcBef>
              <a:buFontTx/>
              <a:buChar char="-"/>
              <a:defRPr/>
            </a:pPr>
            <a:r>
              <a:rPr lang="ru-RU" b="1" dirty="0">
                <a:latin typeface="+mn-lt"/>
                <a:cs typeface="Arial" charset="0"/>
              </a:rPr>
              <a:t>хозяйственная эффективность (процент сохраненного урожая) - не менее 10 %; </a:t>
            </a:r>
          </a:p>
          <a:p>
            <a:pPr marL="285750" indent="-285750">
              <a:spcBef>
                <a:spcPts val="600"/>
              </a:spcBef>
              <a:buFontTx/>
              <a:buChar char="-"/>
              <a:defRPr/>
            </a:pPr>
            <a:r>
              <a:rPr lang="ru-RU" b="1" dirty="0">
                <a:latin typeface="+mn-lt"/>
                <a:cs typeface="Arial" charset="0"/>
              </a:rPr>
              <a:t>экологическая безопасность; </a:t>
            </a:r>
          </a:p>
          <a:p>
            <a:pPr marL="285750" indent="-285750">
              <a:spcBef>
                <a:spcPts val="600"/>
              </a:spcBef>
              <a:buFontTx/>
              <a:buChar char="-"/>
              <a:defRPr/>
            </a:pPr>
            <a:r>
              <a:rPr lang="ru-RU" b="1" dirty="0" smtClean="0">
                <a:latin typeface="+mn-lt"/>
                <a:cs typeface="Arial" charset="0"/>
              </a:rPr>
              <a:t>хранение не </a:t>
            </a:r>
            <a:r>
              <a:rPr lang="ru-RU" b="1" dirty="0">
                <a:latin typeface="+mn-lt"/>
                <a:cs typeface="Arial" charset="0"/>
              </a:rPr>
              <a:t>менее 6 мес</a:t>
            </a:r>
            <a:r>
              <a:rPr lang="ru-RU" b="1" dirty="0" smtClean="0">
                <a:latin typeface="+mn-lt"/>
                <a:cs typeface="Arial" charset="0"/>
              </a:rPr>
              <a:t>.; </a:t>
            </a:r>
            <a:endParaRPr lang="ru-RU" b="1" dirty="0">
              <a:latin typeface="+mn-lt"/>
              <a:cs typeface="Arial" charset="0"/>
            </a:endParaRPr>
          </a:p>
          <a:p>
            <a:pPr marL="285750" indent="-285750">
              <a:spcBef>
                <a:spcPts val="600"/>
              </a:spcBef>
              <a:buFontTx/>
              <a:buChar char="-"/>
              <a:defRPr/>
            </a:pPr>
            <a:r>
              <a:rPr lang="ru-RU" b="1" dirty="0">
                <a:latin typeface="+mn-lt"/>
                <a:cs typeface="Arial" charset="0"/>
              </a:rPr>
              <a:t>хорошая растворимость; </a:t>
            </a:r>
          </a:p>
          <a:p>
            <a:pPr marL="285750" indent="-285750">
              <a:spcBef>
                <a:spcPts val="600"/>
              </a:spcBef>
              <a:buFontTx/>
              <a:buChar char="-"/>
              <a:defRPr/>
            </a:pPr>
            <a:r>
              <a:rPr lang="ru-RU" b="1" dirty="0">
                <a:latin typeface="+mn-lt"/>
                <a:cs typeface="Arial" charset="0"/>
              </a:rPr>
              <a:t>совместимость с другими биологическими и химическими препаратами.</a:t>
            </a:r>
          </a:p>
        </p:txBody>
      </p:sp>
      <p:pic>
        <p:nvPicPr>
          <p:cNvPr id="24" name="Picture 2" descr="P11606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4" y="1166055"/>
            <a:ext cx="1740408" cy="134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91" y="1461706"/>
            <a:ext cx="1497371" cy="11230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84" y="2584734"/>
            <a:ext cx="3112121" cy="206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тартап тур 1">
  <a:themeElements>
    <a:clrScheme name="Стартап тур 2016">
      <a:dk1>
        <a:sysClr val="windowText" lastClr="000000"/>
      </a:dk1>
      <a:lt1>
        <a:sysClr val="window" lastClr="FFFFFF"/>
      </a:lt1>
      <a:dk2>
        <a:srgbClr val="CE204A"/>
      </a:dk2>
      <a:lt2>
        <a:srgbClr val="F0E332"/>
      </a:lt2>
      <a:accent1>
        <a:srgbClr val="F0E332"/>
      </a:accent1>
      <a:accent2>
        <a:srgbClr val="CE204A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Стартап тур 2">
  <a:themeElements>
    <a:clrScheme name="Стартап тур 2016">
      <a:dk1>
        <a:sysClr val="windowText" lastClr="000000"/>
      </a:dk1>
      <a:lt1>
        <a:sysClr val="window" lastClr="FFFFFF"/>
      </a:lt1>
      <a:dk2>
        <a:srgbClr val="CE204A"/>
      </a:dk2>
      <a:lt2>
        <a:srgbClr val="F0E332"/>
      </a:lt2>
      <a:accent1>
        <a:srgbClr val="F0E332"/>
      </a:accent1>
      <a:accent2>
        <a:srgbClr val="CE204A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Презентация1">
  <a:themeElements>
    <a:clrScheme name="Презентация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Презентация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3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3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Презентация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Стартап тур 2">
  <a:themeElements>
    <a:clrScheme name="Стартап тур 2016">
      <a:dk1>
        <a:sysClr val="windowText" lastClr="000000"/>
      </a:dk1>
      <a:lt1>
        <a:sysClr val="window" lastClr="FFFFFF"/>
      </a:lt1>
      <a:dk2>
        <a:srgbClr val="CE204A"/>
      </a:dk2>
      <a:lt2>
        <a:srgbClr val="F0E332"/>
      </a:lt2>
      <a:accent1>
        <a:srgbClr val="F0E332"/>
      </a:accent1>
      <a:accent2>
        <a:srgbClr val="CE204A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Презентация1">
  <a:themeElements>
    <a:clrScheme name="Презентация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Презентация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3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3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Презентация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2599</TotalTime>
  <Words>1208</Words>
  <Application>Microsoft Office PowerPoint</Application>
  <PresentationFormat>Экран (16:9)</PresentationFormat>
  <Paragraphs>344</Paragraphs>
  <Slides>34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Стартап тур 1</vt:lpstr>
      <vt:lpstr>Стартап тур 2</vt:lpstr>
      <vt:lpstr>1_Презентация1</vt:lpstr>
      <vt:lpstr>1_Стартап тур 2</vt:lpstr>
      <vt:lpstr>Презентация1</vt:lpstr>
      <vt:lpstr>Бактериальный ожог яблони, методы выявления и диагностики. Новые биопрепараты для контроля болезней яблони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Разрушение гифы патогена при взаимодействии с бактерией B. subtilis (ориг.)</vt:lpstr>
      <vt:lpstr>Презентация PowerPoint</vt:lpstr>
    </vt:vector>
  </TitlesOfParts>
  <Company>Skolkovo Technopark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 Nikitina</dc:creator>
  <cp:lastModifiedBy>Анжела</cp:lastModifiedBy>
  <cp:revision>255</cp:revision>
  <cp:lastPrinted>2016-08-19T01:50:05Z</cp:lastPrinted>
  <dcterms:created xsi:type="dcterms:W3CDTF">2015-11-25T06:09:50Z</dcterms:created>
  <dcterms:modified xsi:type="dcterms:W3CDTF">2017-02-07T04:15:38Z</dcterms:modified>
</cp:coreProperties>
</file>